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F8E3-F742-E29E-87F8-8C027286E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15EB65-86DC-C8D4-4C14-80835E006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FC50CD-AE32-85C1-AEC2-52CA4CDA5D23}"/>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97D92E96-951E-DFB6-9EE9-FCF56CF1C9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A5B67-9B20-D9FF-D72C-FE5AF42236BB}"/>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3138035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9D9F-5B14-AD2F-5001-64CF1A65EC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E0C5B6-6D5D-9995-68B9-8457D6014C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282890-DF8A-1F41-8B42-EE187E605B6B}"/>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43EA80FE-ED55-0988-4391-FC48045BC8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725F24-D856-9F18-78D5-B2ABD74B9CD2}"/>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404657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E92DD8-F447-8FAA-FEBC-811270C1AB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A8B0A0-4159-3527-89FD-2D1DC188C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A7F7CB-B0C5-E3A9-30CE-BC5188867BB1}"/>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9A704545-F2F6-8D81-17ED-E67D28DF24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51E8CB-A2CD-C40B-891C-74CBF72B59BC}"/>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51046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7DF4-65E8-B3F8-D3DB-E9E616850A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25FDCD-ECFB-9158-5BAE-A8A23F781E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18878F-88E0-7555-480F-A45F38737FA5}"/>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8AA02774-DC1C-99A3-A2F3-90FDA8FBC0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724843-A4FB-8947-7F62-7A7087F0FA8C}"/>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106523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DAC3-3741-B197-C8E2-DADE4C06B7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72BA08-F240-4228-D241-EAF94D052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0EFD5-3E9C-241E-8817-BEBB47FA761E}"/>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22024487-B7CD-4BB8-1665-968D147841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870AC5-67C7-7693-4F1C-6D4DECE67D9D}"/>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196652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FB62-3985-E9D2-2DD1-3FDAA81453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82B889-1DBF-04D5-8DB7-58C629A1DD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7AB7FAB-5C5B-590F-A5CC-9140A717CF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CBCC32-1476-7AF6-C0A7-17E0F2BB2406}"/>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6" name="Footer Placeholder 5">
            <a:extLst>
              <a:ext uri="{FF2B5EF4-FFF2-40B4-BE49-F238E27FC236}">
                <a16:creationId xmlns:a16="http://schemas.microsoft.com/office/drawing/2014/main" id="{2E623939-7E74-C706-08EF-E762A5FD4B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B3A409-95CC-B43E-75D4-F33C6F61930B}"/>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174981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E871-63C2-7F20-00DF-9A976CDAAA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194F59-998A-AA59-22ED-E9DA65771A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6D7E14-11D2-1353-EA4B-428130A1EF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4ECFA-BBE4-5CA6-148E-BB2D6C727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4FBA52-2F80-39AC-3DE0-071EC9904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B31B45-B091-9307-BBB4-F99C4078D6F2}"/>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8" name="Footer Placeholder 7">
            <a:extLst>
              <a:ext uri="{FF2B5EF4-FFF2-40B4-BE49-F238E27FC236}">
                <a16:creationId xmlns:a16="http://schemas.microsoft.com/office/drawing/2014/main" id="{AE93B093-7EFB-5F70-F34A-376118BA69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D11884-F2F3-D2A7-83FC-298F55A4893D}"/>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1096919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4777-5D84-E9D5-04D6-15B8160126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EB9692-0522-3B6E-B74E-9347E8F14E9B}"/>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4" name="Footer Placeholder 3">
            <a:extLst>
              <a:ext uri="{FF2B5EF4-FFF2-40B4-BE49-F238E27FC236}">
                <a16:creationId xmlns:a16="http://schemas.microsoft.com/office/drawing/2014/main" id="{D2CDEBA6-9504-27F0-C002-B71F163A30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EEE5A8-2E66-7F3A-A83B-8F49EF47D59D}"/>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306210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E219D6-1036-ED78-A339-2D273102177A}"/>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3" name="Footer Placeholder 2">
            <a:extLst>
              <a:ext uri="{FF2B5EF4-FFF2-40B4-BE49-F238E27FC236}">
                <a16:creationId xmlns:a16="http://schemas.microsoft.com/office/drawing/2014/main" id="{6CCCA9C2-87BD-B5D0-9CDD-60C28A95C0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AF5D304-DF11-AB6C-9D3B-66B8DD69FB22}"/>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160810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1070-47EB-C8F1-92F0-2F44D0160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1C5A44-B1B0-6C0C-5C3D-332E6CE95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CBF064-9ED9-2870-25CB-22BB042A8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C9099-80F2-69F8-97B1-BAE7378570BE}"/>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6" name="Footer Placeholder 5">
            <a:extLst>
              <a:ext uri="{FF2B5EF4-FFF2-40B4-BE49-F238E27FC236}">
                <a16:creationId xmlns:a16="http://schemas.microsoft.com/office/drawing/2014/main" id="{EF7A06F3-D302-7A84-9E10-1A988D4BEA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97B853-A636-033E-49EA-5D9C61B0B31A}"/>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406741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FEAE-7905-4351-1FAA-76743FB532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873896-D8A5-D968-0B88-86E52F46B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BC4D72-BF18-E750-112F-085D25070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1D533-EE43-F0D9-C64A-E539FDF32A80}"/>
              </a:ext>
            </a:extLst>
          </p:cNvPr>
          <p:cNvSpPr>
            <a:spLocks noGrp="1"/>
          </p:cNvSpPr>
          <p:nvPr>
            <p:ph type="dt" sz="half" idx="10"/>
          </p:nvPr>
        </p:nvSpPr>
        <p:spPr/>
        <p:txBody>
          <a:bodyPr/>
          <a:lstStyle/>
          <a:p>
            <a:fld id="{FE616114-4B1A-41AB-A109-1AF069D9EF77}" type="datetimeFigureOut">
              <a:rPr lang="en-IN" smtClean="0"/>
              <a:t>20-07-2022</a:t>
            </a:fld>
            <a:endParaRPr lang="en-IN"/>
          </a:p>
        </p:txBody>
      </p:sp>
      <p:sp>
        <p:nvSpPr>
          <p:cNvPr id="6" name="Footer Placeholder 5">
            <a:extLst>
              <a:ext uri="{FF2B5EF4-FFF2-40B4-BE49-F238E27FC236}">
                <a16:creationId xmlns:a16="http://schemas.microsoft.com/office/drawing/2014/main" id="{4AF67ADF-E0B7-49EA-23CC-B37D8C36B4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D6C95F-3545-EDA6-4DC9-74A45F31086F}"/>
              </a:ext>
            </a:extLst>
          </p:cNvPr>
          <p:cNvSpPr>
            <a:spLocks noGrp="1"/>
          </p:cNvSpPr>
          <p:nvPr>
            <p:ph type="sldNum" sz="quarter" idx="12"/>
          </p:nvPr>
        </p:nvSpPr>
        <p:spPr/>
        <p:txBody>
          <a:bodyPr/>
          <a:lstStyle/>
          <a:p>
            <a:fld id="{DD236511-F516-4E78-81F4-2ED358C89A8B}" type="slidenum">
              <a:rPr lang="en-IN" smtClean="0"/>
              <a:t>‹#›</a:t>
            </a:fld>
            <a:endParaRPr lang="en-IN"/>
          </a:p>
        </p:txBody>
      </p:sp>
    </p:spTree>
    <p:extLst>
      <p:ext uri="{BB962C8B-B14F-4D97-AF65-F5344CB8AC3E}">
        <p14:creationId xmlns:p14="http://schemas.microsoft.com/office/powerpoint/2010/main" val="333063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8A0F5-782E-C22B-FCD0-58CA6984B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8354A5-EDA6-AA79-9CD3-800EF787E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E5EB47-172B-3179-69FC-E4E3FFD49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16114-4B1A-41AB-A109-1AF069D9EF77}" type="datetimeFigureOut">
              <a:rPr lang="en-IN" smtClean="0"/>
              <a:t>20-07-2022</a:t>
            </a:fld>
            <a:endParaRPr lang="en-IN"/>
          </a:p>
        </p:txBody>
      </p:sp>
      <p:sp>
        <p:nvSpPr>
          <p:cNvPr id="5" name="Footer Placeholder 4">
            <a:extLst>
              <a:ext uri="{FF2B5EF4-FFF2-40B4-BE49-F238E27FC236}">
                <a16:creationId xmlns:a16="http://schemas.microsoft.com/office/drawing/2014/main" id="{C85ABB28-E4F7-500A-C9B4-22151923C3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7F5D81-2A38-95AB-6E8A-D85ED93095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36511-F516-4E78-81F4-2ED358C89A8B}" type="slidenum">
              <a:rPr lang="en-IN" smtClean="0"/>
              <a:t>‹#›</a:t>
            </a:fld>
            <a:endParaRPr lang="en-IN"/>
          </a:p>
        </p:txBody>
      </p:sp>
    </p:spTree>
    <p:extLst>
      <p:ext uri="{BB962C8B-B14F-4D97-AF65-F5344CB8AC3E}">
        <p14:creationId xmlns:p14="http://schemas.microsoft.com/office/powerpoint/2010/main" val="1744975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6BC1-D87D-2C69-8E95-6952BDB44566}"/>
              </a:ext>
            </a:extLst>
          </p:cNvPr>
          <p:cNvSpPr>
            <a:spLocks noGrp="1"/>
          </p:cNvSpPr>
          <p:nvPr>
            <p:ph type="ctrTitle"/>
          </p:nvPr>
        </p:nvSpPr>
        <p:spPr>
          <a:xfrm>
            <a:off x="1524000" y="773572"/>
            <a:ext cx="9144000" cy="1422874"/>
          </a:xfrm>
        </p:spPr>
        <p:txBody>
          <a:bodyPr>
            <a:normAutofit/>
          </a:bodyPr>
          <a:lstStyle/>
          <a:p>
            <a:r>
              <a:rPr lang="en-US" sz="2800" b="1" dirty="0">
                <a:solidFill>
                  <a:srgbClr val="000000"/>
                </a:solidFill>
                <a:effectLst/>
                <a:latin typeface="Arial" panose="020B0604020202020204" pitchFamily="34" charset="0"/>
                <a:ea typeface="Times New Roman" panose="02020603050405020304" pitchFamily="18" charset="0"/>
              </a:rPr>
              <a:t>A Hybrid Approach for Detecting Automated Spammers in</a:t>
            </a:r>
            <a:br>
              <a:rPr lang="en-IN" sz="2800" dirty="0">
                <a:effectLst/>
                <a:latin typeface="Times New Roman" panose="02020603050405020304" pitchFamily="18" charset="0"/>
                <a:ea typeface="Times New Roman" panose="02020603050405020304" pitchFamily="18" charset="0"/>
              </a:rPr>
            </a:br>
            <a:r>
              <a:rPr lang="en-US" sz="2800" b="1" dirty="0">
                <a:solidFill>
                  <a:srgbClr val="000000"/>
                </a:solidFill>
                <a:effectLst/>
                <a:latin typeface="Arial" panose="020B0604020202020204" pitchFamily="34" charset="0"/>
                <a:ea typeface="Times New Roman" panose="02020603050405020304" pitchFamily="18" charset="0"/>
              </a:rPr>
              <a:t>Twitter</a:t>
            </a:r>
            <a:endParaRPr lang="en-IN" sz="2800" dirty="0"/>
          </a:p>
        </p:txBody>
      </p:sp>
      <p:sp>
        <p:nvSpPr>
          <p:cNvPr id="3" name="Subtitle 2">
            <a:extLst>
              <a:ext uri="{FF2B5EF4-FFF2-40B4-BE49-F238E27FC236}">
                <a16:creationId xmlns:a16="http://schemas.microsoft.com/office/drawing/2014/main" id="{DCC29583-E3CD-D121-726A-698739E74CFE}"/>
              </a:ext>
            </a:extLst>
          </p:cNvPr>
          <p:cNvSpPr>
            <a:spLocks noGrp="1"/>
          </p:cNvSpPr>
          <p:nvPr>
            <p:ph type="subTitle" idx="1"/>
          </p:nvPr>
        </p:nvSpPr>
        <p:spPr>
          <a:xfrm>
            <a:off x="923827" y="2196445"/>
            <a:ext cx="10671142" cy="3704733"/>
          </a:xfrm>
        </p:spPr>
        <p:txBody>
          <a:bodyPr>
            <a:normAutofit fontScale="92500" lnSpcReduction="10000"/>
          </a:bodyPr>
          <a:lstStyle/>
          <a:p>
            <a:pPr algn="l"/>
            <a:r>
              <a:rPr lang="en-US" altLang="en" sz="2400" dirty="0">
                <a:solidFill>
                  <a:srgbClr val="000000"/>
                </a:solidFill>
                <a:latin typeface="Andalus" pitchFamily="18" charset="-78"/>
                <a:cs typeface="Andalus" pitchFamily="18" charset="-78"/>
              </a:rPr>
              <a:t>By </a:t>
            </a:r>
            <a:r>
              <a:rPr lang="en-US" altLang="en" sz="2400" dirty="0">
                <a:latin typeface="Andalus" pitchFamily="18" charset="-78"/>
                <a:cs typeface="Andalus" pitchFamily="18" charset="-78"/>
              </a:rPr>
              <a:t>:</a:t>
            </a:r>
            <a:endParaRPr lang="en-IN" sz="2400" dirty="0">
              <a:latin typeface="Andalus" pitchFamily="18" charset="-78"/>
              <a:cs typeface="Andalus" pitchFamily="18" charset="-78"/>
            </a:endParaRPr>
          </a:p>
          <a:p>
            <a:pPr algn="l"/>
            <a:r>
              <a:rPr lang="en-US" altLang="en" sz="2400" dirty="0">
                <a:latin typeface="Andalus" pitchFamily="18" charset="-78"/>
                <a:cs typeface="Andalus" pitchFamily="18" charset="-78"/>
              </a:rPr>
              <a:t>Polu Sai Ashish</a:t>
            </a:r>
            <a:endParaRPr lang="en-IN" sz="2400" dirty="0">
              <a:latin typeface="Andalus" pitchFamily="18" charset="-78"/>
              <a:cs typeface="Andalus" pitchFamily="18" charset="-78"/>
            </a:endParaRPr>
          </a:p>
          <a:p>
            <a:pPr algn="l"/>
            <a:r>
              <a:rPr lang="en-US" altLang="en" sz="2400" dirty="0">
                <a:latin typeface="Andalus" pitchFamily="18" charset="-78"/>
                <a:cs typeface="Andalus" pitchFamily="18" charset="-78"/>
              </a:rPr>
              <a:t>Roll no:1009-19-862-032</a:t>
            </a:r>
            <a:endParaRPr lang="en-IN" sz="2400" dirty="0">
              <a:latin typeface="Andalus" pitchFamily="18" charset="-78"/>
              <a:cs typeface="Andalus" pitchFamily="18" charset="-78"/>
            </a:endParaRPr>
          </a:p>
          <a:p>
            <a:pPr algn="l"/>
            <a:r>
              <a:rPr lang="en-US" altLang="en" sz="2400" dirty="0">
                <a:latin typeface="Andalus" pitchFamily="18" charset="-78"/>
                <a:cs typeface="Andalus" pitchFamily="18" charset="-78"/>
              </a:rPr>
              <a:t>Masters of computer Applications </a:t>
            </a:r>
            <a:endParaRPr lang="en-IN" sz="2400" dirty="0">
              <a:latin typeface="Andalus" pitchFamily="18" charset="-78"/>
              <a:cs typeface="Andalus" pitchFamily="18" charset="-78"/>
            </a:endParaRPr>
          </a:p>
          <a:p>
            <a:pPr algn="l"/>
            <a:r>
              <a:rPr lang="en-US" altLang="en" sz="2400" dirty="0">
                <a:latin typeface="Andalus" pitchFamily="18" charset="-78"/>
                <a:cs typeface="Andalus" pitchFamily="18" charset="-78"/>
              </a:rPr>
              <a:t>Nizam College, Hyderabad </a:t>
            </a:r>
            <a:endParaRPr lang="en-IN" sz="2400" dirty="0">
              <a:latin typeface="Andalus" pitchFamily="18" charset="-78"/>
              <a:cs typeface="Andalus" pitchFamily="18" charset="-78"/>
            </a:endParaRPr>
          </a:p>
          <a:p>
            <a:pPr algn="r"/>
            <a:r>
              <a:rPr lang="en-US" altLang="en" sz="2400" dirty="0">
                <a:latin typeface="Andalus" pitchFamily="18" charset="-78"/>
                <a:cs typeface="Andalus" pitchFamily="18" charset="-78"/>
              </a:rPr>
              <a:t>                        </a:t>
            </a:r>
            <a:r>
              <a:rPr lang="en-US" altLang="en" sz="2400" dirty="0">
                <a:solidFill>
                  <a:srgbClr val="000000"/>
                </a:solidFill>
                <a:latin typeface="Andalus" pitchFamily="18" charset="-78"/>
                <a:cs typeface="Andalus" pitchFamily="18" charset="-78"/>
              </a:rPr>
              <a:t>Under supervision : </a:t>
            </a:r>
            <a:endParaRPr lang="en-IN" sz="2400" dirty="0">
              <a:solidFill>
                <a:srgbClr val="000000"/>
              </a:solidFill>
              <a:latin typeface="Andalus" pitchFamily="18" charset="-78"/>
              <a:cs typeface="Andalus" pitchFamily="18" charset="-78"/>
            </a:endParaRPr>
          </a:p>
          <a:p>
            <a:pPr algn="r"/>
            <a:r>
              <a:rPr lang="en-US" altLang="en" sz="2400" dirty="0">
                <a:latin typeface="Andalus" pitchFamily="18" charset="-78"/>
                <a:cs typeface="Andalus" pitchFamily="18" charset="-78"/>
              </a:rPr>
              <a:t>                         Prof </a:t>
            </a:r>
            <a:r>
              <a:rPr lang="en-US" altLang="en" sz="2400" dirty="0" err="1">
                <a:latin typeface="Andalus" pitchFamily="18" charset="-78"/>
                <a:cs typeface="Andalus" pitchFamily="18" charset="-78"/>
              </a:rPr>
              <a:t>Ms</a:t>
            </a:r>
            <a:r>
              <a:rPr lang="en-US" altLang="en" sz="2400" dirty="0">
                <a:latin typeface="Andalus" pitchFamily="18" charset="-78"/>
                <a:cs typeface="Andalus" pitchFamily="18" charset="-78"/>
              </a:rPr>
              <a:t> </a:t>
            </a:r>
            <a:r>
              <a:rPr lang="en-US" altLang="en" sz="2400" dirty="0" err="1">
                <a:latin typeface="Andalus" pitchFamily="18" charset="-78"/>
                <a:cs typeface="Andalus" pitchFamily="18" charset="-78"/>
              </a:rPr>
              <a:t>Humera</a:t>
            </a:r>
            <a:r>
              <a:rPr lang="en-US" altLang="en" sz="2400" dirty="0">
                <a:latin typeface="Andalus" pitchFamily="18" charset="-78"/>
                <a:cs typeface="Andalus" pitchFamily="18" charset="-78"/>
              </a:rPr>
              <a:t> </a:t>
            </a:r>
            <a:r>
              <a:rPr lang="en-US" altLang="en" sz="2400" dirty="0" err="1">
                <a:latin typeface="Andalus" pitchFamily="18" charset="-78"/>
                <a:cs typeface="Andalus" pitchFamily="18" charset="-78"/>
              </a:rPr>
              <a:t>Shaziya</a:t>
            </a:r>
            <a:r>
              <a:rPr lang="en-US" altLang="en" sz="2400" dirty="0">
                <a:latin typeface="Andalus" pitchFamily="18" charset="-78"/>
                <a:cs typeface="Andalus" pitchFamily="18" charset="-78"/>
              </a:rPr>
              <a:t> </a:t>
            </a:r>
            <a:endParaRPr lang="en-IN" sz="2400" dirty="0">
              <a:latin typeface="Andalus" pitchFamily="18" charset="-78"/>
              <a:cs typeface="Andalus" pitchFamily="18" charset="-78"/>
            </a:endParaRPr>
          </a:p>
          <a:p>
            <a:pPr algn="r"/>
            <a:r>
              <a:rPr lang="en-US" altLang="en" sz="2400" dirty="0">
                <a:latin typeface="Andalus" pitchFamily="18" charset="-78"/>
                <a:cs typeface="Andalus" pitchFamily="18" charset="-78"/>
              </a:rPr>
              <a:t>                         Department of Informatics</a:t>
            </a:r>
            <a:endParaRPr lang="en-IN" sz="2400" dirty="0">
              <a:latin typeface="Andalus" pitchFamily="18" charset="-78"/>
              <a:cs typeface="Andalus" pitchFamily="18" charset="-78"/>
            </a:endParaRPr>
          </a:p>
          <a:p>
            <a:pPr algn="r"/>
            <a:r>
              <a:rPr lang="en-US" altLang="en" sz="2400" dirty="0">
                <a:latin typeface="Andalus" pitchFamily="18" charset="-78"/>
                <a:cs typeface="Andalus" pitchFamily="18" charset="-78"/>
              </a:rPr>
              <a:t>                         Nizam College </a:t>
            </a:r>
            <a:endParaRPr lang="en-IN" sz="2400" dirty="0">
              <a:latin typeface="Andalus" pitchFamily="18" charset="-78"/>
              <a:cs typeface="Andalus" pitchFamily="18" charset="-78"/>
            </a:endParaRPr>
          </a:p>
          <a:p>
            <a:pPr algn="l"/>
            <a:endParaRPr lang="en-IN" dirty="0"/>
          </a:p>
        </p:txBody>
      </p:sp>
    </p:spTree>
    <p:extLst>
      <p:ext uri="{BB962C8B-B14F-4D97-AF65-F5344CB8AC3E}">
        <p14:creationId xmlns:p14="http://schemas.microsoft.com/office/powerpoint/2010/main" val="3184368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7E5F-0540-74C0-9048-A0A77EC3AB86}"/>
              </a:ext>
            </a:extLst>
          </p:cNvPr>
          <p:cNvSpPr>
            <a:spLocks noGrp="1"/>
          </p:cNvSpPr>
          <p:nvPr>
            <p:ph type="title"/>
          </p:nvPr>
        </p:nvSpPr>
        <p:spPr>
          <a:xfrm>
            <a:off x="838200" y="365125"/>
            <a:ext cx="10304929" cy="674781"/>
          </a:xfrm>
        </p:spPr>
        <p:txBody>
          <a:bodyPr>
            <a:normAutofit fontScale="90000"/>
          </a:bodyPr>
          <a:lstStyle/>
          <a:p>
            <a:r>
              <a:rPr lang="en-US" dirty="0"/>
              <a:t>Admin welcome page</a:t>
            </a:r>
            <a:endParaRPr lang="en-IN" dirty="0"/>
          </a:p>
        </p:txBody>
      </p:sp>
      <p:pic>
        <p:nvPicPr>
          <p:cNvPr id="4" name="Picture 3">
            <a:extLst>
              <a:ext uri="{FF2B5EF4-FFF2-40B4-BE49-F238E27FC236}">
                <a16:creationId xmlns:a16="http://schemas.microsoft.com/office/drawing/2014/main" id="{4E41E834-3E55-5CC3-7A32-087F10B2B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83" y="1140106"/>
            <a:ext cx="9516034" cy="5352769"/>
          </a:xfrm>
          <a:prstGeom prst="rect">
            <a:avLst/>
          </a:prstGeom>
        </p:spPr>
      </p:pic>
    </p:spTree>
    <p:extLst>
      <p:ext uri="{BB962C8B-B14F-4D97-AF65-F5344CB8AC3E}">
        <p14:creationId xmlns:p14="http://schemas.microsoft.com/office/powerpoint/2010/main" val="55651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7F91-ABD4-6DB2-18B2-6BEED9A41F86}"/>
              </a:ext>
            </a:extLst>
          </p:cNvPr>
          <p:cNvSpPr>
            <a:spLocks noGrp="1"/>
          </p:cNvSpPr>
          <p:nvPr>
            <p:ph type="title"/>
          </p:nvPr>
        </p:nvSpPr>
        <p:spPr>
          <a:xfrm>
            <a:off x="838200" y="365125"/>
            <a:ext cx="10152529" cy="620993"/>
          </a:xfrm>
        </p:spPr>
        <p:txBody>
          <a:bodyPr>
            <a:normAutofit fontScale="90000"/>
          </a:bodyPr>
          <a:lstStyle/>
          <a:p>
            <a:r>
              <a:rPr lang="en-US" dirty="0"/>
              <a:t>Admin viewing all user tweets for any spamming</a:t>
            </a:r>
            <a:endParaRPr lang="en-IN" dirty="0"/>
          </a:p>
        </p:txBody>
      </p:sp>
      <p:pic>
        <p:nvPicPr>
          <p:cNvPr id="4" name="Picture 3">
            <a:extLst>
              <a:ext uri="{FF2B5EF4-FFF2-40B4-BE49-F238E27FC236}">
                <a16:creationId xmlns:a16="http://schemas.microsoft.com/office/drawing/2014/main" id="{460A8E12-4768-7BF0-5259-4F6D61A82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636" y="1246653"/>
            <a:ext cx="9099176" cy="5118287"/>
          </a:xfrm>
          <a:prstGeom prst="rect">
            <a:avLst/>
          </a:prstGeom>
        </p:spPr>
      </p:pic>
    </p:spTree>
    <p:extLst>
      <p:ext uri="{BB962C8B-B14F-4D97-AF65-F5344CB8AC3E}">
        <p14:creationId xmlns:p14="http://schemas.microsoft.com/office/powerpoint/2010/main" val="3754347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07FDF-129B-ABCE-AFB8-0ADF9B295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309282"/>
            <a:ext cx="10542494" cy="5930153"/>
          </a:xfrm>
          <a:prstGeom prst="rect">
            <a:avLst/>
          </a:prstGeom>
        </p:spPr>
      </p:pic>
    </p:spTree>
    <p:extLst>
      <p:ext uri="{BB962C8B-B14F-4D97-AF65-F5344CB8AC3E}">
        <p14:creationId xmlns:p14="http://schemas.microsoft.com/office/powerpoint/2010/main" val="3214244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D9CD-80BC-B7F7-E8EF-C97253676905}"/>
              </a:ext>
            </a:extLst>
          </p:cNvPr>
          <p:cNvSpPr>
            <a:spLocks noGrp="1"/>
          </p:cNvSpPr>
          <p:nvPr>
            <p:ph type="title"/>
          </p:nvPr>
        </p:nvSpPr>
        <p:spPr>
          <a:xfrm>
            <a:off x="838200" y="365126"/>
            <a:ext cx="10053918" cy="764428"/>
          </a:xfrm>
        </p:spPr>
        <p:txBody>
          <a:bodyPr/>
          <a:lstStyle/>
          <a:p>
            <a:r>
              <a:rPr lang="en-US" dirty="0"/>
              <a:t>Predefined spam filter list</a:t>
            </a:r>
            <a:endParaRPr lang="en-IN" dirty="0"/>
          </a:p>
        </p:txBody>
      </p:sp>
      <p:pic>
        <p:nvPicPr>
          <p:cNvPr id="4" name="Picture 3">
            <a:extLst>
              <a:ext uri="{FF2B5EF4-FFF2-40B4-BE49-F238E27FC236}">
                <a16:creationId xmlns:a16="http://schemas.microsoft.com/office/drawing/2014/main" id="{C685727E-44C9-8C38-6E5F-ACB4FA8FF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62" y="1281953"/>
            <a:ext cx="9530476" cy="5360893"/>
          </a:xfrm>
          <a:prstGeom prst="rect">
            <a:avLst/>
          </a:prstGeom>
        </p:spPr>
      </p:pic>
    </p:spTree>
    <p:extLst>
      <p:ext uri="{BB962C8B-B14F-4D97-AF65-F5344CB8AC3E}">
        <p14:creationId xmlns:p14="http://schemas.microsoft.com/office/powerpoint/2010/main" val="64288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AA49-932C-2220-00B0-BC5BB65C647E}"/>
              </a:ext>
            </a:extLst>
          </p:cNvPr>
          <p:cNvSpPr>
            <a:spLocks noGrp="1"/>
          </p:cNvSpPr>
          <p:nvPr>
            <p:ph type="title"/>
          </p:nvPr>
        </p:nvSpPr>
        <p:spPr>
          <a:xfrm>
            <a:off x="838200" y="365125"/>
            <a:ext cx="9982200" cy="594099"/>
          </a:xfrm>
        </p:spPr>
        <p:txBody>
          <a:bodyPr>
            <a:normAutofit fontScale="90000"/>
          </a:bodyPr>
          <a:lstStyle/>
          <a:p>
            <a:r>
              <a:rPr lang="en-US" sz="2800" dirty="0"/>
              <a:t>Admin looking at the spamming accounts based on the filters applied</a:t>
            </a:r>
            <a:endParaRPr lang="en-IN" sz="2800" dirty="0"/>
          </a:p>
        </p:txBody>
      </p:sp>
      <p:pic>
        <p:nvPicPr>
          <p:cNvPr id="4" name="Picture 3">
            <a:extLst>
              <a:ext uri="{FF2B5EF4-FFF2-40B4-BE49-F238E27FC236}">
                <a16:creationId xmlns:a16="http://schemas.microsoft.com/office/drawing/2014/main" id="{50FA4B14-291A-84B8-7DC1-A0920A5B1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08" y="1102658"/>
            <a:ext cx="9960784" cy="5602941"/>
          </a:xfrm>
          <a:prstGeom prst="rect">
            <a:avLst/>
          </a:prstGeom>
        </p:spPr>
      </p:pic>
    </p:spTree>
    <p:extLst>
      <p:ext uri="{BB962C8B-B14F-4D97-AF65-F5344CB8AC3E}">
        <p14:creationId xmlns:p14="http://schemas.microsoft.com/office/powerpoint/2010/main" val="369632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246A3-E6EB-B44E-438E-E8D65836BE5D}"/>
              </a:ext>
            </a:extLst>
          </p:cNvPr>
          <p:cNvSpPr>
            <a:spLocks noGrp="1"/>
          </p:cNvSpPr>
          <p:nvPr>
            <p:ph type="title"/>
          </p:nvPr>
        </p:nvSpPr>
        <p:spPr>
          <a:xfrm>
            <a:off x="838200" y="365125"/>
            <a:ext cx="10515600" cy="898899"/>
          </a:xfrm>
        </p:spPr>
        <p:txBody>
          <a:bodyPr/>
          <a:lstStyle/>
          <a:p>
            <a:r>
              <a:rPr lang="en-US" dirty="0"/>
              <a:t>Test cases</a:t>
            </a:r>
            <a:endParaRPr lang="en-IN" dirty="0"/>
          </a:p>
        </p:txBody>
      </p:sp>
      <p:sp>
        <p:nvSpPr>
          <p:cNvPr id="4" name="Content Placeholder 3">
            <a:extLst>
              <a:ext uri="{FF2B5EF4-FFF2-40B4-BE49-F238E27FC236}">
                <a16:creationId xmlns:a16="http://schemas.microsoft.com/office/drawing/2014/main" id="{3004D3BD-8951-F02E-F790-8829436CBD27}"/>
              </a:ext>
            </a:extLst>
          </p:cNvPr>
          <p:cNvSpPr>
            <a:spLocks noGrp="1"/>
          </p:cNvSpPr>
          <p:nvPr>
            <p:ph idx="1"/>
          </p:nvPr>
        </p:nvSpPr>
        <p:spPr>
          <a:xfrm>
            <a:off x="838200" y="1532965"/>
            <a:ext cx="10515600" cy="4643998"/>
          </a:xfrm>
        </p:spPr>
        <p:txBody>
          <a:bodyPr/>
          <a:lstStyle/>
          <a:p>
            <a:pPr marL="0" indent="0">
              <a:buNone/>
            </a:pPr>
            <a:r>
              <a:rPr lang="en-US" dirty="0"/>
              <a:t>Positive test cases</a:t>
            </a:r>
          </a:p>
          <a:p>
            <a:pPr lvl="0" eaLnBrk="0" fontAlgn="base" hangingPunct="0">
              <a:spcBef>
                <a:spcPct val="0"/>
              </a:spcBef>
              <a:spcAft>
                <a:spcPct val="0"/>
              </a:spcAft>
              <a:buFontTx/>
              <a:buChar char="•"/>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The positive flow of the functionality must be considered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  Valid inputs must be used for testing</a:t>
            </a:r>
          </a:p>
          <a:p>
            <a:pPr lvl="0" eaLnBrk="0" fontAlgn="base" hangingPunct="0">
              <a:spcBef>
                <a:spcPct val="0"/>
              </a:spcBef>
              <a:spcAft>
                <a:spcPct val="0"/>
              </a:spcAft>
              <a:buFontTx/>
              <a:buChar char="•"/>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Must have the positive perception to verify whether the requirements are justified.  </a:t>
            </a:r>
          </a:p>
          <a:p>
            <a:pPr marL="0" indent="0">
              <a:buNone/>
            </a:pPr>
            <a:endParaRPr lang="en-IN" sz="1600" dirty="0"/>
          </a:p>
          <a:p>
            <a:pPr marL="0" indent="0">
              <a:buNone/>
            </a:pPr>
            <a:r>
              <a:rPr lang="en-IN" sz="1600" dirty="0"/>
              <a:t>For Example :</a:t>
            </a:r>
          </a:p>
          <a:p>
            <a:pPr marL="0" indent="0">
              <a:buNone/>
            </a:pPr>
            <a:r>
              <a:rPr lang="en-IN" sz="1600" dirty="0"/>
              <a:t>	1.it should detect the spamming account by the analysing user tweet based on the given spam filters.</a:t>
            </a:r>
          </a:p>
          <a:p>
            <a:pPr marL="0" indent="0">
              <a:buNone/>
            </a:pPr>
            <a:r>
              <a:rPr lang="en-IN" sz="1600" dirty="0"/>
              <a:t>	2.it should take valid login details for user and admin.</a:t>
            </a:r>
          </a:p>
        </p:txBody>
      </p:sp>
    </p:spTree>
    <p:extLst>
      <p:ext uri="{BB962C8B-B14F-4D97-AF65-F5344CB8AC3E}">
        <p14:creationId xmlns:p14="http://schemas.microsoft.com/office/powerpoint/2010/main" val="427303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1522C-B870-69B9-2592-E8F1D11E6B80}"/>
              </a:ext>
            </a:extLst>
          </p:cNvPr>
          <p:cNvSpPr>
            <a:spLocks noGrp="1"/>
          </p:cNvSpPr>
          <p:nvPr>
            <p:ph idx="1"/>
          </p:nvPr>
        </p:nvSpPr>
        <p:spPr>
          <a:xfrm>
            <a:off x="838200" y="393700"/>
            <a:ext cx="10515600" cy="5783263"/>
          </a:xfrm>
        </p:spPr>
        <p:txBody>
          <a:bodyPr/>
          <a:lstStyle/>
          <a:p>
            <a:pPr marL="1371600" lvl="3" indent="0" eaLnBrk="0" fontAlgn="base" hangingPunct="0">
              <a:spcBef>
                <a:spcPct val="0"/>
              </a:spcBef>
              <a:spcAft>
                <a:spcPct val="0"/>
              </a:spcAft>
              <a:buNone/>
            </a:pPr>
            <a:r>
              <a:rPr kumimoji="0" lang="en-US" sz="2400" b="1" i="0" u="none" strike="noStrike" cap="none" normalizeH="0" baseline="0" dirty="0">
                <a:ln>
                  <a:noFill/>
                </a:ln>
                <a:solidFill>
                  <a:schemeClr val="tx1"/>
                </a:solidFill>
                <a:effectLst/>
                <a:latin typeface="Andalus" pitchFamily="18" charset="-78"/>
                <a:ea typeface="Times New Roman" pitchFamily="18" charset="0"/>
                <a:cs typeface="Andalus" pitchFamily="18" charset="-78"/>
              </a:rPr>
              <a:t>Negative</a:t>
            </a:r>
            <a:r>
              <a:rPr kumimoji="0" lang="en-US" sz="2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400" b="1" i="0" u="none" strike="noStrike" cap="none" normalizeH="0" baseline="0" dirty="0">
                <a:ln>
                  <a:noFill/>
                </a:ln>
                <a:solidFill>
                  <a:schemeClr val="tx1"/>
                </a:solidFill>
                <a:effectLst/>
                <a:latin typeface="Andalus" pitchFamily="18" charset="-78"/>
                <a:ea typeface="Times New Roman" pitchFamily="18" charset="0"/>
                <a:cs typeface="Andalus" pitchFamily="18" charset="-78"/>
              </a:rPr>
              <a:t>Test Cases </a:t>
            </a:r>
            <a:r>
              <a:rPr kumimoji="0" lang="en-US" sz="2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t>
            </a:r>
          </a:p>
          <a:p>
            <a:pPr marL="1371600" lvl="3" indent="0" eaLnBrk="0" fontAlgn="base" hangingPunct="0">
              <a:spcBef>
                <a:spcPct val="0"/>
              </a:spcBef>
              <a:spcAft>
                <a:spcPct val="0"/>
              </a:spcAft>
              <a:buNone/>
            </a:pPr>
            <a:endParaRPr kumimoji="0" lang="en-US" sz="2400" b="0" i="0" u="none" strike="noStrike" cap="none" normalizeH="0" baseline="0" dirty="0">
              <a:ln>
                <a:noFill/>
              </a:ln>
              <a:solidFill>
                <a:schemeClr val="tx1"/>
              </a:solidFill>
              <a:effectLst/>
              <a:latin typeface="Arial" pitchFamily="34" charset="0"/>
              <a:cs typeface="Arial" pitchFamily="34" charset="0"/>
            </a:endParaRPr>
          </a:p>
          <a:p>
            <a:pPr lvl="0" eaLnBrk="0" fontAlgn="base" hangingPunct="0">
              <a:spcBef>
                <a:spcPct val="0"/>
              </a:spcBef>
              <a:spcAft>
                <a:spcPct val="0"/>
              </a:spcAft>
              <a:buFontTx/>
              <a:buChar char="•"/>
            </a:pPr>
            <a:r>
              <a:rPr kumimoji="0" lang="en-US" sz="16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Must have negative perception.</a:t>
            </a:r>
          </a:p>
          <a:p>
            <a:pPr lvl="0" eaLnBrk="0" fontAlgn="base" hangingPunct="0">
              <a:spcBef>
                <a:spcPct val="0"/>
              </a:spcBef>
              <a:spcAft>
                <a:spcPct val="0"/>
              </a:spcAft>
              <a:buFontTx/>
              <a:buChar char="•"/>
            </a:pPr>
            <a:r>
              <a:rPr kumimoji="0" lang="en-US" sz="16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Invalid inputs must be used for test</a:t>
            </a:r>
            <a:r>
              <a:rPr kumimoji="0" lang="en-US" sz="2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t>
            </a:r>
          </a:p>
          <a:p>
            <a:pPr marL="0" indent="0">
              <a:buNone/>
            </a:pPr>
            <a:endParaRPr lang="en-IN" dirty="0"/>
          </a:p>
          <a:p>
            <a:pPr marL="0" indent="0">
              <a:buNone/>
            </a:pPr>
            <a:endParaRPr lang="en-IN" dirty="0"/>
          </a:p>
          <a:p>
            <a:pPr marL="0" indent="0">
              <a:buNone/>
            </a:pPr>
            <a:r>
              <a:rPr lang="en-IN" sz="1800" dirty="0"/>
              <a:t>Example:</a:t>
            </a:r>
          </a:p>
          <a:p>
            <a:pPr marL="0" indent="0">
              <a:buNone/>
            </a:pPr>
            <a:r>
              <a:rPr lang="en-IN" sz="1800" dirty="0"/>
              <a:t>	1.error should be given when used to login with wrong details.</a:t>
            </a:r>
          </a:p>
          <a:p>
            <a:pPr marL="0" indent="0">
              <a:buNone/>
            </a:pPr>
            <a:r>
              <a:rPr lang="en-IN" sz="1800" dirty="0"/>
              <a:t>	2.error request should be placed when tried to upload a tweet with missing blanks.</a:t>
            </a:r>
          </a:p>
          <a:p>
            <a:pPr marL="0" indent="0">
              <a:buNone/>
            </a:pPr>
            <a:r>
              <a:rPr lang="en-IN" sz="1800" dirty="0"/>
              <a:t> </a:t>
            </a:r>
          </a:p>
        </p:txBody>
      </p:sp>
    </p:spTree>
    <p:extLst>
      <p:ext uri="{BB962C8B-B14F-4D97-AF65-F5344CB8AC3E}">
        <p14:creationId xmlns:p14="http://schemas.microsoft.com/office/powerpoint/2010/main" val="695874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9E6B-EC7B-F20E-F0F1-45FA643ACA1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D3C3979-BC8A-484C-E272-352498D86F26}"/>
              </a:ext>
            </a:extLst>
          </p:cNvPr>
          <p:cNvSpPr>
            <a:spLocks noGrp="1"/>
          </p:cNvSpPr>
          <p:nvPr>
            <p:ph idx="1"/>
          </p:nvPr>
        </p:nvSpPr>
        <p:spPr/>
        <p:txBody>
          <a:bodyPr>
            <a:normAutofit lnSpcReduction="10000"/>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2000" b="1" i="0" u="none" strike="noStrike" cap="none" normalizeH="0" baseline="0" dirty="0">
                <a:ln>
                  <a:noFill/>
                </a:ln>
                <a:solidFill>
                  <a:schemeClr val="tx1"/>
                </a:solidFill>
                <a:effectLst/>
                <a:latin typeface="Andalus" pitchFamily="18" charset="-78"/>
                <a:ea typeface="Times New Roman" pitchFamily="18" charset="0"/>
                <a:cs typeface="Andalus" pitchFamily="18" charset="-78"/>
              </a:rPr>
              <a:t>WORK DONE:</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The </a:t>
            </a:r>
            <a:r>
              <a:rPr kumimoji="0" lang="en-US" sz="2000" b="1" i="0" u="none" strike="noStrike" cap="none" normalizeH="0" baseline="0" dirty="0">
                <a:ln>
                  <a:noFill/>
                </a:ln>
                <a:solidFill>
                  <a:schemeClr val="tx1"/>
                </a:solidFill>
                <a:effectLst/>
                <a:latin typeface="Calibri"/>
                <a:ea typeface="Times New Roman" pitchFamily="18" charset="0"/>
                <a:cs typeface="Times New Roman" pitchFamily="18" charset="0"/>
              </a:rPr>
              <a:t>“</a:t>
            </a:r>
            <a:r>
              <a:rPr lang="en-US" sz="2000" b="1" dirty="0">
                <a:solidFill>
                  <a:srgbClr val="000000"/>
                </a:solidFill>
                <a:effectLst/>
                <a:latin typeface="Arial" panose="020B0604020202020204" pitchFamily="34" charset="0"/>
                <a:ea typeface="Times New Roman" panose="02020603050405020304" pitchFamily="18" charset="0"/>
              </a:rPr>
              <a:t>A Hybrid Approach for Detecting Automated Spammers in</a:t>
            </a:r>
            <a:br>
              <a:rPr lang="en-IN" sz="2000" dirty="0">
                <a:effectLst/>
                <a:latin typeface="Times New Roman" panose="02020603050405020304" pitchFamily="18" charset="0"/>
                <a:ea typeface="Times New Roman" panose="02020603050405020304" pitchFamily="18" charset="0"/>
              </a:rPr>
            </a:br>
            <a:r>
              <a:rPr lang="en-US" sz="2000" b="1" dirty="0">
                <a:solidFill>
                  <a:srgbClr val="000000"/>
                </a:solidFill>
                <a:effectLst/>
                <a:latin typeface="Arial" panose="020B0604020202020204" pitchFamily="34" charset="0"/>
                <a:ea typeface="Times New Roman" panose="02020603050405020304" pitchFamily="18" charset="0"/>
              </a:rPr>
              <a:t>Twitter</a:t>
            </a:r>
            <a:r>
              <a:rPr kumimoji="0" lang="en-US" sz="2000" b="1" i="0" u="none" strike="noStrike" cap="none" normalizeH="0" baseline="0" dirty="0">
                <a:ln>
                  <a:noFill/>
                </a:ln>
                <a:solidFill>
                  <a:schemeClr val="tx1"/>
                </a:solidFill>
                <a:effectLst/>
                <a:latin typeface="Calibri"/>
                <a:ea typeface="Times New Roman" pitchFamily="18" charset="0"/>
                <a:cs typeface="Times New Roman" pitchFamily="18" charset="0"/>
              </a:rPr>
              <a:t>”</a:t>
            </a:r>
            <a:r>
              <a:rPr kumimoji="0" lang="en-US" sz="20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was successfully designed and is tested for accuracy and quality.                   </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During this project we have accomplished all the objectives and this project meets the needs of the organization. The developed will be used in searching, retrieving and generating information for the concerned requests.</a:t>
            </a: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dirty="0">
                <a:ln>
                  <a:noFill/>
                </a:ln>
                <a:solidFill>
                  <a:schemeClr val="tx1"/>
                </a:solidFill>
                <a:effectLst/>
                <a:latin typeface="Andalus" pitchFamily="18" charset="-78"/>
                <a:ea typeface="Times New Roman" pitchFamily="18" charset="0"/>
                <a:cs typeface="Andalus" pitchFamily="18" charset="-78"/>
              </a:rPr>
              <a:t>GOALS</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Reduced entry work.</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Easy retrieval of information </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Reduced errors   due to human intervention</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User friendly screens to enter the data</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Portable and flexible for further enhancement </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Web enabled.</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tab pos="914400" algn="l"/>
              </a:tabLst>
            </a:pPr>
            <a:r>
              <a:rPr kumimoji="0" lang="en-US" sz="2000" b="0" i="0" u="none" strike="noStrike" cap="none" normalizeH="0" baseline="0" dirty="0">
                <a:ln>
                  <a:noFill/>
                </a:ln>
                <a:solidFill>
                  <a:schemeClr val="tx1"/>
                </a:solidFill>
                <a:effectLst/>
                <a:latin typeface="Andalus" pitchFamily="18" charset="-78"/>
                <a:ea typeface="Times New Roman" pitchFamily="18" charset="0"/>
                <a:cs typeface="Andalus" pitchFamily="18" charset="-78"/>
              </a:rPr>
              <a:t>Fast finding of information requested</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endParaRPr lang="en-IN" dirty="0"/>
          </a:p>
        </p:txBody>
      </p:sp>
    </p:spTree>
    <p:extLst>
      <p:ext uri="{BB962C8B-B14F-4D97-AF65-F5344CB8AC3E}">
        <p14:creationId xmlns:p14="http://schemas.microsoft.com/office/powerpoint/2010/main" val="340773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3B73-EAC2-CF79-6767-786182432254}"/>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CE198058-5464-2E01-145A-0838FA3A016F}"/>
              </a:ext>
            </a:extLst>
          </p:cNvPr>
          <p:cNvSpPr>
            <a:spLocks noGrp="1"/>
          </p:cNvSpPr>
          <p:nvPr>
            <p:ph idx="1"/>
          </p:nvPr>
        </p:nvSpPr>
        <p:spPr/>
        <p:txBody>
          <a:bodyPr>
            <a:normAutofit fontScale="92500" lnSpcReduction="10000"/>
          </a:bodyPr>
          <a:lstStyle/>
          <a:p>
            <a:pPr marL="0" marR="0" lvl="0" indent="228600" algn="l" defTabSz="914400" rtl="0" eaLnBrk="1" fontAlgn="base" latinLnBrk="0" hangingPunct="1">
              <a:lnSpc>
                <a:spcPct val="100000"/>
              </a:lnSpc>
              <a:spcBef>
                <a:spcPct val="0"/>
              </a:spcBef>
              <a:spcAft>
                <a:spcPct val="0"/>
              </a:spcAft>
              <a:buClrTx/>
              <a:buSzTx/>
              <a:buFontTx/>
              <a:buNone/>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It is not possible to develop a system that makes all the requirements of the user. User requirements keep changing as the system is being used. Some of the future enhancements that can be done to this system are:</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As the technology emerges, it is possible to upgrade the system and can be adaptable to desired environment.</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Because it is based on object-oriented design, any further changes can be easily adaptable.</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Based on the future security issues, security can be improved using emerging technologies.</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Attendance module can be added</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rgbClr val="0C2636"/>
                </a:solidFill>
                <a:effectLst/>
                <a:latin typeface="Times New Roman" pitchFamily="18" charset="0"/>
                <a:ea typeface="Times New Roman" pitchFamily="18" charset="0"/>
                <a:cs typeface="Times New Roman" pitchFamily="18" charset="0"/>
              </a:rPr>
              <a:t> sub admin module can be added</a:t>
            </a:r>
            <a:endParaRPr kumimoji="0" lang="en-US" sz="27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7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An in-built web browser</a:t>
            </a:r>
            <a:r>
              <a:rPr kumimoji="0" lang="en-US" sz="27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7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can be added</a:t>
            </a:r>
            <a:endParaRPr kumimoji="0" lang="en-US" sz="2700" b="0" i="0" u="none" strike="noStrike" cap="none" normalizeH="0" baseline="0" dirty="0">
              <a:ln>
                <a:noFill/>
              </a:ln>
              <a:solidFill>
                <a:schemeClr val="tx1"/>
              </a:solidFill>
              <a:effectLst/>
              <a:latin typeface="Arial" pitchFamily="34" charset="0"/>
              <a:cs typeface="Arial" pitchFamily="34" charset="0"/>
            </a:endParaRPr>
          </a:p>
          <a:p>
            <a:endParaRPr lang="en-IN" dirty="0"/>
          </a:p>
        </p:txBody>
      </p:sp>
    </p:spTree>
    <p:extLst>
      <p:ext uri="{BB962C8B-B14F-4D97-AF65-F5344CB8AC3E}">
        <p14:creationId xmlns:p14="http://schemas.microsoft.com/office/powerpoint/2010/main" val="60758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4E1B-12B4-02AC-D3DF-48CB13471CB5}"/>
              </a:ext>
            </a:extLst>
          </p:cNvPr>
          <p:cNvSpPr>
            <a:spLocks noGrp="1"/>
          </p:cNvSpPr>
          <p:nvPr>
            <p:ph type="title"/>
          </p:nvPr>
        </p:nvSpPr>
        <p:spPr>
          <a:xfrm>
            <a:off x="838200" y="149973"/>
            <a:ext cx="10251141" cy="531064"/>
          </a:xfrm>
        </p:spPr>
        <p:txBody>
          <a:bodyPr>
            <a:normAutofit fontScale="90000"/>
          </a:bodyPr>
          <a:lstStyle/>
          <a:p>
            <a:r>
              <a:rPr lang="en-US" dirty="0"/>
              <a:t>References </a:t>
            </a:r>
            <a:endParaRPr lang="en-IN" dirty="0"/>
          </a:p>
        </p:txBody>
      </p:sp>
      <p:sp>
        <p:nvSpPr>
          <p:cNvPr id="3" name="Content Placeholder 2">
            <a:extLst>
              <a:ext uri="{FF2B5EF4-FFF2-40B4-BE49-F238E27FC236}">
                <a16:creationId xmlns:a16="http://schemas.microsoft.com/office/drawing/2014/main" id="{FBFC77D7-763B-D03A-B096-5FBFE7F56EBC}"/>
              </a:ext>
            </a:extLst>
          </p:cNvPr>
          <p:cNvSpPr>
            <a:spLocks noGrp="1"/>
          </p:cNvSpPr>
          <p:nvPr>
            <p:ph idx="1"/>
          </p:nvPr>
        </p:nvSpPr>
        <p:spPr>
          <a:xfrm>
            <a:off x="367553" y="681037"/>
            <a:ext cx="11170023" cy="6026989"/>
          </a:xfrm>
        </p:spPr>
        <p:txBody>
          <a:bodyPr>
            <a:noAutofit/>
          </a:bodyPr>
          <a:lstStyle/>
          <a:p>
            <a:r>
              <a:rPr lang="en-US" sz="1200" b="1" dirty="0">
                <a:solidFill>
                  <a:srgbClr val="231F20"/>
                </a:solidFill>
                <a:effectLst/>
                <a:latin typeface="Arial" panose="020B0604020202020204" pitchFamily="34" charset="0"/>
                <a:ea typeface="Times New Roman" panose="02020603050405020304" pitchFamily="18" charset="0"/>
              </a:rPr>
              <a:t>[1]</a:t>
            </a:r>
            <a:r>
              <a:rPr lang="en-US" sz="1200" dirty="0">
                <a:solidFill>
                  <a:srgbClr val="231F20"/>
                </a:solidFill>
                <a:effectLst/>
                <a:latin typeface="Arial" panose="020B0604020202020204" pitchFamily="34" charset="0"/>
                <a:ea typeface="Times New Roman" panose="02020603050405020304" pitchFamily="18" charset="0"/>
              </a:rPr>
              <a:t> M. </a:t>
            </a:r>
            <a:r>
              <a:rPr lang="en-US" sz="1200" dirty="0" err="1">
                <a:solidFill>
                  <a:srgbClr val="231F20"/>
                </a:solidFill>
                <a:effectLst/>
                <a:latin typeface="Arial" panose="020B0604020202020204" pitchFamily="34" charset="0"/>
                <a:ea typeface="Times New Roman" panose="02020603050405020304" pitchFamily="18" charset="0"/>
              </a:rPr>
              <a:t>Tsikerdekis</a:t>
            </a:r>
            <a:r>
              <a:rPr lang="en-US" sz="1200" dirty="0">
                <a:solidFill>
                  <a:srgbClr val="231F20"/>
                </a:solidFill>
                <a:effectLst/>
                <a:latin typeface="Arial" panose="020B0604020202020204" pitchFamily="34" charset="0"/>
                <a:ea typeface="Times New Roman" panose="02020603050405020304" pitchFamily="18" charset="0"/>
              </a:rPr>
              <a:t>, “Identity deception prevention using common contribution network data,” </a:t>
            </a:r>
            <a:r>
              <a:rPr lang="en-US" sz="1200" i="1" dirty="0">
                <a:solidFill>
                  <a:srgbClr val="231F20"/>
                </a:solidFill>
                <a:effectLst/>
                <a:latin typeface="Arial" panose="020B0604020202020204" pitchFamily="34" charset="0"/>
                <a:ea typeface="Times New Roman" panose="02020603050405020304" pitchFamily="18" charset="0"/>
              </a:rPr>
              <a:t>IEEE Trans. Inf. Forensics Security</a:t>
            </a:r>
            <a:r>
              <a:rPr lang="en-US" sz="1200" dirty="0">
                <a:solidFill>
                  <a:srgbClr val="231F20"/>
                </a:solidFill>
                <a:effectLst/>
                <a:latin typeface="Arial" panose="020B0604020202020204" pitchFamily="34" charset="0"/>
                <a:ea typeface="Times New Roman" panose="02020603050405020304" pitchFamily="18" charset="0"/>
              </a:rPr>
              <a:t>, vol. 12, no. 1,pp. 188–199, Jan. 2017.</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[2]</a:t>
            </a:r>
            <a:r>
              <a:rPr lang="en-US" sz="1200" dirty="0">
                <a:solidFill>
                  <a:srgbClr val="231F20"/>
                </a:solidFill>
                <a:effectLst/>
                <a:latin typeface="Arial" panose="020B0604020202020204" pitchFamily="34" charset="0"/>
                <a:ea typeface="Times New Roman" panose="02020603050405020304" pitchFamily="18" charset="0"/>
              </a:rPr>
              <a:t> T. Anwar and M. </a:t>
            </a:r>
            <a:r>
              <a:rPr lang="en-US" sz="1200" dirty="0" err="1">
                <a:solidFill>
                  <a:srgbClr val="231F20"/>
                </a:solidFill>
                <a:effectLst/>
                <a:latin typeface="Arial" panose="020B0604020202020204" pitchFamily="34" charset="0"/>
                <a:ea typeface="Times New Roman" panose="02020603050405020304" pitchFamily="18" charset="0"/>
              </a:rPr>
              <a:t>Abulaish</a:t>
            </a:r>
            <a:r>
              <a:rPr lang="en-US" sz="1200" dirty="0">
                <a:solidFill>
                  <a:srgbClr val="231F20"/>
                </a:solidFill>
                <a:effectLst/>
                <a:latin typeface="Arial" panose="020B0604020202020204" pitchFamily="34" charset="0"/>
                <a:ea typeface="Times New Roman" panose="02020603050405020304" pitchFamily="18" charset="0"/>
              </a:rPr>
              <a:t>, “Ranking radically influential Web forum users,” </a:t>
            </a:r>
            <a:r>
              <a:rPr lang="en-US" sz="1200" i="1" dirty="0">
                <a:solidFill>
                  <a:srgbClr val="231F20"/>
                </a:solidFill>
                <a:effectLst/>
                <a:latin typeface="Arial" panose="020B0604020202020204" pitchFamily="34" charset="0"/>
                <a:ea typeface="Times New Roman" panose="02020603050405020304" pitchFamily="18" charset="0"/>
              </a:rPr>
              <a:t>IEEE Trans. Inf. Forensics Security</a:t>
            </a:r>
            <a:r>
              <a:rPr lang="en-US" sz="1200" dirty="0">
                <a:solidFill>
                  <a:srgbClr val="231F20"/>
                </a:solidFill>
                <a:effectLst/>
                <a:latin typeface="Arial" panose="020B0604020202020204" pitchFamily="34" charset="0"/>
                <a:ea typeface="Times New Roman" panose="02020603050405020304" pitchFamily="18" charset="0"/>
              </a:rPr>
              <a:t>, vol. 10, no. 6,pp. 1289–1298, Jun. 2015.</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[3]</a:t>
            </a:r>
            <a:r>
              <a:rPr lang="en-US" sz="1200" dirty="0">
                <a:solidFill>
                  <a:srgbClr val="231F20"/>
                </a:solidFill>
                <a:effectLst/>
                <a:latin typeface="Arial" panose="020B0604020202020204" pitchFamily="34" charset="0"/>
                <a:ea typeface="Times New Roman" panose="02020603050405020304" pitchFamily="18" charset="0"/>
              </a:rPr>
              <a:t> Y. </a:t>
            </a:r>
            <a:r>
              <a:rPr lang="en-US" sz="1200" dirty="0" err="1">
                <a:solidFill>
                  <a:srgbClr val="231F20"/>
                </a:solidFill>
                <a:effectLst/>
                <a:latin typeface="Arial" panose="020B0604020202020204" pitchFamily="34" charset="0"/>
                <a:ea typeface="Times New Roman" panose="02020603050405020304" pitchFamily="18" charset="0"/>
              </a:rPr>
              <a:t>Boshmaf</a:t>
            </a:r>
            <a:r>
              <a:rPr lang="en-US" sz="1200" dirty="0">
                <a:solidFill>
                  <a:srgbClr val="231F20"/>
                </a:solidFill>
                <a:effectLst/>
                <a:latin typeface="Arial" panose="020B0604020202020204" pitchFamily="34" charset="0"/>
                <a:ea typeface="Times New Roman" panose="02020603050405020304" pitchFamily="18" charset="0"/>
              </a:rPr>
              <a:t>, I. </a:t>
            </a:r>
            <a:r>
              <a:rPr lang="en-US" sz="1200" dirty="0" err="1">
                <a:solidFill>
                  <a:srgbClr val="231F20"/>
                </a:solidFill>
                <a:effectLst/>
                <a:latin typeface="Arial" panose="020B0604020202020204" pitchFamily="34" charset="0"/>
                <a:ea typeface="Times New Roman" panose="02020603050405020304" pitchFamily="18" charset="0"/>
              </a:rPr>
              <a:t>Muslukhov</a:t>
            </a:r>
            <a:r>
              <a:rPr lang="en-US" sz="1200" dirty="0">
                <a:solidFill>
                  <a:srgbClr val="231F20"/>
                </a:solidFill>
                <a:effectLst/>
                <a:latin typeface="Arial" panose="020B0604020202020204" pitchFamily="34" charset="0"/>
                <a:ea typeface="Times New Roman" panose="02020603050405020304" pitchFamily="18" charset="0"/>
              </a:rPr>
              <a:t>, K. </a:t>
            </a:r>
            <a:r>
              <a:rPr lang="en-US" sz="1200" dirty="0" err="1">
                <a:solidFill>
                  <a:srgbClr val="231F20"/>
                </a:solidFill>
                <a:effectLst/>
                <a:latin typeface="Arial" panose="020B0604020202020204" pitchFamily="34" charset="0"/>
                <a:ea typeface="Times New Roman" panose="02020603050405020304" pitchFamily="18" charset="0"/>
              </a:rPr>
              <a:t>Beznosov</a:t>
            </a:r>
            <a:r>
              <a:rPr lang="en-US" sz="1200" dirty="0">
                <a:solidFill>
                  <a:srgbClr val="231F20"/>
                </a:solidFill>
                <a:effectLst/>
                <a:latin typeface="Arial" panose="020B0604020202020204" pitchFamily="34" charset="0"/>
                <a:ea typeface="Times New Roman" panose="02020603050405020304" pitchFamily="18" charset="0"/>
              </a:rPr>
              <a:t>, and M. </a:t>
            </a:r>
            <a:r>
              <a:rPr lang="en-US" sz="1200" dirty="0" err="1">
                <a:solidFill>
                  <a:srgbClr val="231F20"/>
                </a:solidFill>
                <a:effectLst/>
                <a:latin typeface="Arial" panose="020B0604020202020204" pitchFamily="34" charset="0"/>
                <a:ea typeface="Times New Roman" panose="02020603050405020304" pitchFamily="18" charset="0"/>
              </a:rPr>
              <a:t>Ripeanu</a:t>
            </a:r>
            <a:r>
              <a:rPr lang="en-US" sz="1200" dirty="0">
                <a:solidFill>
                  <a:srgbClr val="231F20"/>
                </a:solidFill>
                <a:effectLst/>
                <a:latin typeface="Arial" panose="020B0604020202020204" pitchFamily="34" charset="0"/>
                <a:ea typeface="Times New Roman" panose="02020603050405020304" pitchFamily="18" charset="0"/>
              </a:rPr>
              <a:t>, “Design and analysis of social botnet,” </a:t>
            </a:r>
            <a:r>
              <a:rPr lang="en-US" sz="1200" i="1" dirty="0" err="1">
                <a:solidFill>
                  <a:srgbClr val="231F20"/>
                </a:solidFill>
                <a:effectLst/>
                <a:latin typeface="Arial" panose="020B0604020202020204" pitchFamily="34" charset="0"/>
                <a:ea typeface="Times New Roman" panose="02020603050405020304" pitchFamily="18" charset="0"/>
              </a:rPr>
              <a:t>Comput</a:t>
            </a:r>
            <a:r>
              <a:rPr lang="en-US" sz="1200" i="1" dirty="0">
                <a:solidFill>
                  <a:srgbClr val="231F20"/>
                </a:solidFill>
                <a:effectLst/>
                <a:latin typeface="Arial" panose="020B0604020202020204" pitchFamily="34" charset="0"/>
                <a:ea typeface="Times New Roman" panose="02020603050405020304" pitchFamily="18" charset="0"/>
              </a:rPr>
              <a:t>. </a:t>
            </a:r>
            <a:r>
              <a:rPr lang="en-US" sz="1200" i="1" dirty="0" err="1">
                <a:solidFill>
                  <a:srgbClr val="231F20"/>
                </a:solidFill>
                <a:effectLst/>
                <a:latin typeface="Arial" panose="020B0604020202020204" pitchFamily="34" charset="0"/>
                <a:ea typeface="Times New Roman" panose="02020603050405020304" pitchFamily="18" charset="0"/>
              </a:rPr>
              <a:t>Netw</a:t>
            </a:r>
            <a:r>
              <a:rPr lang="en-US" sz="1200" i="1" dirty="0">
                <a:solidFill>
                  <a:srgbClr val="231F20"/>
                </a:solidFill>
                <a:effectLst/>
                <a:latin typeface="Arial" panose="020B0604020202020204" pitchFamily="34" charset="0"/>
                <a:ea typeface="Times New Roman" panose="02020603050405020304" pitchFamily="18" charset="0"/>
              </a:rPr>
              <a:t>.</a:t>
            </a:r>
            <a:r>
              <a:rPr lang="en-US" sz="1200" dirty="0">
                <a:solidFill>
                  <a:srgbClr val="231F20"/>
                </a:solidFill>
                <a:effectLst/>
                <a:latin typeface="Arial" panose="020B0604020202020204" pitchFamily="34" charset="0"/>
                <a:ea typeface="Times New Roman" panose="02020603050405020304" pitchFamily="18" charset="0"/>
              </a:rPr>
              <a:t>, vol. 57, no. 2, pp. 556–578,2013.</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[4]</a:t>
            </a:r>
            <a:r>
              <a:rPr lang="en-US" sz="1200" dirty="0">
                <a:solidFill>
                  <a:srgbClr val="231F20"/>
                </a:solidFill>
                <a:effectLst/>
                <a:latin typeface="Arial" panose="020B0604020202020204" pitchFamily="34" charset="0"/>
                <a:ea typeface="Times New Roman" panose="02020603050405020304" pitchFamily="18" charset="0"/>
              </a:rPr>
              <a:t> D. Fletcher, “A brief history of spam,” </a:t>
            </a:r>
            <a:r>
              <a:rPr lang="en-US" sz="1200" i="1" dirty="0">
                <a:solidFill>
                  <a:srgbClr val="231F20"/>
                </a:solidFill>
                <a:effectLst/>
                <a:latin typeface="Arial" panose="020B0604020202020204" pitchFamily="34" charset="0"/>
                <a:ea typeface="Times New Roman" panose="02020603050405020304" pitchFamily="18" charset="0"/>
              </a:rPr>
              <a:t>TIME</a:t>
            </a:r>
            <a:r>
              <a:rPr lang="en-US" sz="1200" dirty="0">
                <a:solidFill>
                  <a:srgbClr val="231F20"/>
                </a:solidFill>
                <a:effectLst/>
                <a:latin typeface="Arial" panose="020B0604020202020204" pitchFamily="34" charset="0"/>
                <a:ea typeface="Times New Roman" panose="02020603050405020304" pitchFamily="18" charset="0"/>
              </a:rPr>
              <a:t>, Nov. 2, 2009.[Online]. </a:t>
            </a:r>
            <a:r>
              <a:rPr lang="en-US" sz="1200" dirty="0" err="1">
                <a:solidFill>
                  <a:srgbClr val="231F20"/>
                </a:solidFill>
                <a:effectLst/>
                <a:latin typeface="Arial" panose="020B0604020202020204" pitchFamily="34" charset="0"/>
                <a:ea typeface="Times New Roman" panose="02020603050405020304" pitchFamily="18" charset="0"/>
              </a:rPr>
              <a:t>Available:http</a:t>
            </a:r>
            <a:r>
              <a:rPr lang="en-US" sz="1200" dirty="0">
                <a:solidFill>
                  <a:srgbClr val="231F20"/>
                </a:solidFill>
                <a:effectLst/>
                <a:latin typeface="Arial" panose="020B0604020202020204" pitchFamily="34" charset="0"/>
                <a:ea typeface="Times New Roman" panose="02020603050405020304" pitchFamily="18" charset="0"/>
              </a:rPr>
              <a:t>://www.time.com/time/business/article/0,8599,1933796,00.html</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[5]</a:t>
            </a:r>
            <a:r>
              <a:rPr lang="en-US" sz="1200" dirty="0">
                <a:solidFill>
                  <a:srgbClr val="231F20"/>
                </a:solidFill>
                <a:effectLst/>
                <a:latin typeface="Arial" panose="020B0604020202020204" pitchFamily="34" charset="0"/>
                <a:ea typeface="Times New Roman" panose="02020603050405020304" pitchFamily="18" charset="0"/>
              </a:rPr>
              <a:t> Y. </a:t>
            </a:r>
            <a:r>
              <a:rPr lang="en-US" sz="1200" dirty="0" err="1">
                <a:solidFill>
                  <a:srgbClr val="231F20"/>
                </a:solidFill>
                <a:effectLst/>
                <a:latin typeface="Arial" panose="020B0604020202020204" pitchFamily="34" charset="0"/>
                <a:ea typeface="Times New Roman" panose="02020603050405020304" pitchFamily="18" charset="0"/>
              </a:rPr>
              <a:t>Boshmaf</a:t>
            </a:r>
            <a:r>
              <a:rPr lang="en-US" sz="1200" dirty="0">
                <a:solidFill>
                  <a:srgbClr val="231F20"/>
                </a:solidFill>
                <a:effectLst/>
                <a:latin typeface="Arial" panose="020B0604020202020204" pitchFamily="34" charset="0"/>
                <a:ea typeface="Times New Roman" panose="02020603050405020304" pitchFamily="18" charset="0"/>
              </a:rPr>
              <a:t>, M. </a:t>
            </a:r>
            <a:r>
              <a:rPr lang="en-US" sz="1200" dirty="0" err="1">
                <a:solidFill>
                  <a:srgbClr val="231F20"/>
                </a:solidFill>
                <a:effectLst/>
                <a:latin typeface="Arial" panose="020B0604020202020204" pitchFamily="34" charset="0"/>
                <a:ea typeface="Times New Roman" panose="02020603050405020304" pitchFamily="18" charset="0"/>
              </a:rPr>
              <a:t>Ripeanu</a:t>
            </a:r>
            <a:r>
              <a:rPr lang="en-US" sz="1200" dirty="0">
                <a:solidFill>
                  <a:srgbClr val="231F20"/>
                </a:solidFill>
                <a:effectLst/>
                <a:latin typeface="Arial" panose="020B0604020202020204" pitchFamily="34" charset="0"/>
                <a:ea typeface="Times New Roman" panose="02020603050405020304" pitchFamily="18" charset="0"/>
              </a:rPr>
              <a:t>, K. </a:t>
            </a:r>
            <a:r>
              <a:rPr lang="en-US" sz="1200" dirty="0" err="1">
                <a:solidFill>
                  <a:srgbClr val="231F20"/>
                </a:solidFill>
                <a:effectLst/>
                <a:latin typeface="Arial" panose="020B0604020202020204" pitchFamily="34" charset="0"/>
                <a:ea typeface="Times New Roman" panose="02020603050405020304" pitchFamily="18" charset="0"/>
              </a:rPr>
              <a:t>Beznosov</a:t>
            </a:r>
            <a:r>
              <a:rPr lang="en-US" sz="1200" dirty="0">
                <a:solidFill>
                  <a:srgbClr val="231F20"/>
                </a:solidFill>
                <a:effectLst/>
                <a:latin typeface="Arial" panose="020B0604020202020204" pitchFamily="34" charset="0"/>
                <a:ea typeface="Times New Roman" panose="02020603050405020304" pitchFamily="18" charset="0"/>
              </a:rPr>
              <a:t>, and E. Santos-Neto, “Thwarting fake OSN accounts by predicting their victims,” in </a:t>
            </a:r>
            <a:r>
              <a:rPr lang="en-US" sz="1200" i="1" dirty="0">
                <a:solidFill>
                  <a:srgbClr val="231F20"/>
                </a:solidFill>
                <a:effectLst/>
                <a:latin typeface="Arial" panose="020B0604020202020204" pitchFamily="34" charset="0"/>
                <a:ea typeface="Times New Roman" panose="02020603050405020304" pitchFamily="18" charset="0"/>
              </a:rPr>
              <a:t>Proc. </a:t>
            </a:r>
            <a:r>
              <a:rPr lang="en-US" sz="1200" i="1" dirty="0" err="1">
                <a:solidFill>
                  <a:srgbClr val="231F20"/>
                </a:solidFill>
                <a:effectLst/>
                <a:latin typeface="Arial" panose="020B0604020202020204" pitchFamily="34" charset="0"/>
                <a:ea typeface="Times New Roman" panose="02020603050405020304" pitchFamily="18" charset="0"/>
              </a:rPr>
              <a:t>AISec</a:t>
            </a:r>
            <a:r>
              <a:rPr lang="en-US" sz="1200" dirty="0">
                <a:solidFill>
                  <a:srgbClr val="231F20"/>
                </a:solidFill>
                <a:effectLst/>
                <a:latin typeface="Arial" panose="020B0604020202020204" pitchFamily="34" charset="0"/>
                <a:ea typeface="Times New Roman" panose="02020603050405020304" pitchFamily="18" charset="0"/>
              </a:rPr>
              <a:t>, </a:t>
            </a:r>
            <a:r>
              <a:rPr lang="en-US" sz="1200" dirty="0" err="1">
                <a:solidFill>
                  <a:srgbClr val="231F20"/>
                </a:solidFill>
                <a:effectLst/>
                <a:latin typeface="Arial" panose="020B0604020202020204" pitchFamily="34" charset="0"/>
                <a:ea typeface="Times New Roman" panose="02020603050405020304" pitchFamily="18" charset="0"/>
              </a:rPr>
              <a:t>Denver,CO</a:t>
            </a:r>
            <a:r>
              <a:rPr lang="en-US" sz="1200" dirty="0">
                <a:solidFill>
                  <a:srgbClr val="231F20"/>
                </a:solidFill>
                <a:effectLst/>
                <a:latin typeface="Arial" panose="020B0604020202020204" pitchFamily="34" charset="0"/>
                <a:ea typeface="Times New Roman" panose="02020603050405020304" pitchFamily="18" charset="0"/>
              </a:rPr>
              <a:t>, USA, 2015, pp. 81–89.</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[6]</a:t>
            </a:r>
            <a:r>
              <a:rPr lang="en-US" sz="1200" dirty="0">
                <a:solidFill>
                  <a:srgbClr val="231F20"/>
                </a:solidFill>
                <a:effectLst/>
                <a:latin typeface="Arial" panose="020B0604020202020204" pitchFamily="34" charset="0"/>
                <a:ea typeface="Times New Roman" panose="02020603050405020304" pitchFamily="18" charset="0"/>
              </a:rPr>
              <a:t> A. A. </a:t>
            </a:r>
            <a:r>
              <a:rPr lang="en-US" sz="1200" dirty="0" err="1">
                <a:solidFill>
                  <a:srgbClr val="231F20"/>
                </a:solidFill>
                <a:effectLst/>
                <a:latin typeface="Arial" panose="020B0604020202020204" pitchFamily="34" charset="0"/>
                <a:ea typeface="Times New Roman" panose="02020603050405020304" pitchFamily="18" charset="0"/>
              </a:rPr>
              <a:t>Amleshwaram</a:t>
            </a:r>
            <a:r>
              <a:rPr lang="en-US" sz="1200" dirty="0">
                <a:solidFill>
                  <a:srgbClr val="231F20"/>
                </a:solidFill>
                <a:effectLst/>
                <a:latin typeface="Arial" panose="020B0604020202020204" pitchFamily="34" charset="0"/>
                <a:ea typeface="Times New Roman" panose="02020603050405020304" pitchFamily="18" charset="0"/>
              </a:rPr>
              <a:t>, N. Reddy, S. Yadav, G. Gu, </a:t>
            </a:r>
            <a:r>
              <a:rPr lang="en-US" sz="1200" dirty="0" err="1">
                <a:solidFill>
                  <a:srgbClr val="231F20"/>
                </a:solidFill>
                <a:effectLst/>
                <a:latin typeface="Arial" panose="020B0604020202020204" pitchFamily="34" charset="0"/>
                <a:ea typeface="Times New Roman" panose="02020603050405020304" pitchFamily="18" charset="0"/>
              </a:rPr>
              <a:t>andC</a:t>
            </a:r>
            <a:r>
              <a:rPr lang="en-US" sz="1200" dirty="0">
                <a:solidFill>
                  <a:srgbClr val="231F20"/>
                </a:solidFill>
                <a:effectLst/>
                <a:latin typeface="Arial" panose="020B0604020202020204" pitchFamily="34" charset="0"/>
                <a:ea typeface="Times New Roman" panose="02020603050405020304" pitchFamily="18" charset="0"/>
              </a:rPr>
              <a:t>. Yang, “CATS: Characterizing automation of Twitter spammers,” in </a:t>
            </a:r>
            <a:r>
              <a:rPr lang="en-US" sz="1200" i="1" dirty="0">
                <a:solidFill>
                  <a:srgbClr val="231F20"/>
                </a:solidFill>
                <a:effectLst/>
                <a:latin typeface="Arial" panose="020B0604020202020204" pitchFamily="34" charset="0"/>
                <a:ea typeface="Times New Roman" panose="02020603050405020304" pitchFamily="18" charset="0"/>
              </a:rPr>
              <a:t>Proc. COMSNETS</a:t>
            </a:r>
            <a:r>
              <a:rPr lang="en-US" sz="1200" dirty="0">
                <a:solidFill>
                  <a:srgbClr val="231F20"/>
                </a:solidFill>
                <a:effectLst/>
                <a:latin typeface="Arial" panose="020B0604020202020204" pitchFamily="34" charset="0"/>
                <a:ea typeface="Times New Roman" panose="02020603050405020304" pitchFamily="18" charset="0"/>
              </a:rPr>
              <a:t>, Bengaluru, India, Jan. 2013, pp. 1–10.</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[7]</a:t>
            </a:r>
            <a:r>
              <a:rPr lang="en-US" sz="1200" dirty="0">
                <a:solidFill>
                  <a:srgbClr val="231F20"/>
                </a:solidFill>
                <a:effectLst/>
                <a:latin typeface="Arial" panose="020B0604020202020204" pitchFamily="34" charset="0"/>
                <a:ea typeface="Times New Roman" panose="02020603050405020304" pitchFamily="18" charset="0"/>
              </a:rPr>
              <a:t> K. Lee, J. C. Lee, and S. Webb, “Uncovering social spammers: </a:t>
            </a:r>
            <a:r>
              <a:rPr lang="en-US" sz="1200" dirty="0" err="1">
                <a:solidFill>
                  <a:srgbClr val="231F20"/>
                </a:solidFill>
                <a:effectLst/>
                <a:latin typeface="Arial" panose="020B0604020202020204" pitchFamily="34" charset="0"/>
                <a:ea typeface="Times New Roman" panose="02020603050405020304" pitchFamily="18" charset="0"/>
              </a:rPr>
              <a:t>Socialhoneypots</a:t>
            </a:r>
            <a:r>
              <a:rPr lang="en-US" sz="1200" dirty="0">
                <a:solidFill>
                  <a:srgbClr val="231F20"/>
                </a:solidFill>
                <a:effectLst/>
                <a:latin typeface="Arial" panose="020B0604020202020204" pitchFamily="34" charset="0"/>
                <a:ea typeface="Times New Roman" panose="02020603050405020304" pitchFamily="18" charset="0"/>
              </a:rPr>
              <a:t> </a:t>
            </a:r>
            <a:r>
              <a:rPr lang="en-US" sz="1200" dirty="0">
                <a:solidFill>
                  <a:srgbClr val="231F20"/>
                </a:solidFill>
                <a:effectLst/>
                <a:latin typeface="Arial" panose="020B0604020202020204" pitchFamily="34" charset="0"/>
                <a:ea typeface="MTSYN"/>
              </a:rPr>
              <a:t>+ </a:t>
            </a:r>
            <a:r>
              <a:rPr lang="en-US" sz="1200" dirty="0">
                <a:solidFill>
                  <a:srgbClr val="231F20"/>
                </a:solidFill>
                <a:effectLst/>
                <a:latin typeface="Arial" panose="020B0604020202020204" pitchFamily="34" charset="0"/>
                <a:ea typeface="Times New Roman" panose="02020603050405020304" pitchFamily="18" charset="0"/>
              </a:rPr>
              <a:t>machine learning,” in </a:t>
            </a:r>
            <a:r>
              <a:rPr lang="en-US" sz="1200" i="1" dirty="0">
                <a:solidFill>
                  <a:srgbClr val="231F20"/>
                </a:solidFill>
                <a:effectLst/>
                <a:latin typeface="Arial" panose="020B0604020202020204" pitchFamily="34" charset="0"/>
                <a:ea typeface="Times New Roman" panose="02020603050405020304" pitchFamily="18" charset="0"/>
              </a:rPr>
              <a:t>Proc. SIGIR</a:t>
            </a:r>
            <a:r>
              <a:rPr lang="en-US" sz="1200" dirty="0">
                <a:solidFill>
                  <a:srgbClr val="231F20"/>
                </a:solidFill>
                <a:effectLst/>
                <a:latin typeface="Arial" panose="020B0604020202020204" pitchFamily="34" charset="0"/>
                <a:ea typeface="Times New Roman" panose="02020603050405020304" pitchFamily="18" charset="0"/>
              </a:rPr>
              <a:t>, Geneva, </a:t>
            </a:r>
            <a:r>
              <a:rPr lang="en-US" sz="1200" dirty="0" err="1">
                <a:solidFill>
                  <a:srgbClr val="231F20"/>
                </a:solidFill>
                <a:effectLst/>
                <a:latin typeface="Arial" panose="020B0604020202020204" pitchFamily="34" charset="0"/>
                <a:ea typeface="Times New Roman" panose="02020603050405020304" pitchFamily="18" charset="0"/>
              </a:rPr>
              <a:t>Switzerland,Jul</a:t>
            </a:r>
            <a:r>
              <a:rPr lang="en-US" sz="1200" dirty="0">
                <a:solidFill>
                  <a:srgbClr val="231F20"/>
                </a:solidFill>
                <a:effectLst/>
                <a:latin typeface="Arial" panose="020B0604020202020204" pitchFamily="34" charset="0"/>
                <a:ea typeface="Times New Roman" panose="02020603050405020304" pitchFamily="18" charset="0"/>
              </a:rPr>
              <a:t>. 2010, pp. 435–442.</a:t>
            </a:r>
            <a:endParaRPr lang="en-IN" sz="1200" dirty="0">
              <a:effectLst/>
              <a:latin typeface="Times New Roman" panose="02020603050405020304" pitchFamily="18" charset="0"/>
              <a:ea typeface="Times New Roman" panose="02020603050405020304" pitchFamily="18" charset="0"/>
            </a:endParaRPr>
          </a:p>
          <a:p>
            <a:r>
              <a:rPr lang="en-US" sz="1200" dirty="0">
                <a:solidFill>
                  <a:srgbClr val="231F20"/>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[8]</a:t>
            </a:r>
            <a:r>
              <a:rPr lang="en-US" sz="1200" dirty="0">
                <a:solidFill>
                  <a:srgbClr val="231F20"/>
                </a:solidFill>
                <a:effectLst/>
                <a:latin typeface="Arial" panose="020B0604020202020204" pitchFamily="34" charset="0"/>
                <a:ea typeface="Times New Roman" panose="02020603050405020304" pitchFamily="18" charset="0"/>
              </a:rPr>
              <a:t> G. </a:t>
            </a:r>
            <a:r>
              <a:rPr lang="en-US" sz="1200" dirty="0" err="1">
                <a:solidFill>
                  <a:srgbClr val="231F20"/>
                </a:solidFill>
                <a:effectLst/>
                <a:latin typeface="Arial" panose="020B0604020202020204" pitchFamily="34" charset="0"/>
                <a:ea typeface="Times New Roman" panose="02020603050405020304" pitchFamily="18" charset="0"/>
              </a:rPr>
              <a:t>Stringhini</a:t>
            </a:r>
            <a:r>
              <a:rPr lang="en-US" sz="1200" dirty="0">
                <a:solidFill>
                  <a:srgbClr val="231F20"/>
                </a:solidFill>
                <a:effectLst/>
                <a:latin typeface="Arial" panose="020B0604020202020204" pitchFamily="34" charset="0"/>
                <a:ea typeface="Times New Roman" panose="02020603050405020304" pitchFamily="18" charset="0"/>
              </a:rPr>
              <a:t>, C. </a:t>
            </a:r>
            <a:r>
              <a:rPr lang="en-US" sz="1200" dirty="0" err="1">
                <a:solidFill>
                  <a:srgbClr val="231F20"/>
                </a:solidFill>
                <a:effectLst/>
                <a:latin typeface="Arial" panose="020B0604020202020204" pitchFamily="34" charset="0"/>
                <a:ea typeface="Times New Roman" panose="02020603050405020304" pitchFamily="18" charset="0"/>
              </a:rPr>
              <a:t>Kruegel</a:t>
            </a:r>
            <a:r>
              <a:rPr lang="en-US" sz="1200" dirty="0">
                <a:solidFill>
                  <a:srgbClr val="231F20"/>
                </a:solidFill>
                <a:effectLst/>
                <a:latin typeface="Arial" panose="020B0604020202020204" pitchFamily="34" charset="0"/>
                <a:ea typeface="Times New Roman" panose="02020603050405020304" pitchFamily="18" charset="0"/>
              </a:rPr>
              <a:t>, and G. Vigna, “Detecting spammers on </a:t>
            </a:r>
            <a:r>
              <a:rPr lang="en-US" sz="1200" dirty="0" err="1">
                <a:solidFill>
                  <a:srgbClr val="231F20"/>
                </a:solidFill>
                <a:effectLst/>
                <a:latin typeface="Arial" panose="020B0604020202020204" pitchFamily="34" charset="0"/>
                <a:ea typeface="Times New Roman" panose="02020603050405020304" pitchFamily="18" charset="0"/>
              </a:rPr>
              <a:t>socialnetworks</a:t>
            </a:r>
            <a:r>
              <a:rPr lang="en-US" sz="1200" dirty="0">
                <a:solidFill>
                  <a:srgbClr val="231F20"/>
                </a:solidFill>
                <a:effectLst/>
                <a:latin typeface="Arial" panose="020B0604020202020204" pitchFamily="34" charset="0"/>
                <a:ea typeface="Times New Roman" panose="02020603050405020304" pitchFamily="18" charset="0"/>
              </a:rPr>
              <a:t>,” in </a:t>
            </a:r>
            <a:r>
              <a:rPr lang="en-US" sz="1200" i="1" dirty="0">
                <a:solidFill>
                  <a:srgbClr val="231F20"/>
                </a:solidFill>
                <a:effectLst/>
                <a:latin typeface="Arial" panose="020B0604020202020204" pitchFamily="34" charset="0"/>
                <a:ea typeface="Times New Roman" panose="02020603050405020304" pitchFamily="18" charset="0"/>
              </a:rPr>
              <a:t>Proc. ACSAC</a:t>
            </a:r>
            <a:r>
              <a:rPr lang="en-US" sz="1200" dirty="0">
                <a:solidFill>
                  <a:srgbClr val="231F20"/>
                </a:solidFill>
                <a:effectLst/>
                <a:latin typeface="Arial" panose="020B0604020202020204" pitchFamily="34" charset="0"/>
                <a:ea typeface="Times New Roman" panose="02020603050405020304" pitchFamily="18" charset="0"/>
              </a:rPr>
              <a:t>, Austin, TX, USA, 2010, pp. 1–9.</a:t>
            </a:r>
            <a:endParaRPr lang="en-IN" sz="1200" dirty="0">
              <a:solidFill>
                <a:srgbClr val="231F20"/>
              </a:solidFill>
              <a:latin typeface="Times New Roman" panose="02020603050405020304" pitchFamily="18" charset="0"/>
              <a:ea typeface="Times New Roman" panose="02020603050405020304" pitchFamily="18" charset="0"/>
            </a:endParaRPr>
          </a:p>
          <a:p>
            <a:endParaRPr lang="en-IN" sz="1200" dirty="0">
              <a:effectLst/>
              <a:latin typeface="Times New Roman" panose="02020603050405020304" pitchFamily="18" charset="0"/>
              <a:ea typeface="Times New Roman" panose="02020603050405020304" pitchFamily="18" charset="0"/>
            </a:endParaRPr>
          </a:p>
          <a:p>
            <a:r>
              <a:rPr lang="en-US" sz="1200" b="1" dirty="0">
                <a:solidFill>
                  <a:srgbClr val="231F20"/>
                </a:solidFill>
                <a:effectLst/>
                <a:latin typeface="Arial" panose="020B0604020202020204" pitchFamily="34" charset="0"/>
                <a:ea typeface="Times New Roman" panose="02020603050405020304" pitchFamily="18" charset="0"/>
              </a:rPr>
              <a:t>[9]</a:t>
            </a:r>
            <a:r>
              <a:rPr lang="en-US" sz="1200" dirty="0">
                <a:solidFill>
                  <a:srgbClr val="231F20"/>
                </a:solidFill>
                <a:effectLst/>
                <a:latin typeface="Arial" panose="020B0604020202020204" pitchFamily="34" charset="0"/>
                <a:ea typeface="Times New Roman" panose="02020603050405020304" pitchFamily="18" charset="0"/>
              </a:rPr>
              <a:t> H. Yu, M. Kaminsky, P. B. Gibbons, and A. D. Flaxman, “</a:t>
            </a:r>
            <a:r>
              <a:rPr lang="en-US" sz="1200" dirty="0" err="1">
                <a:solidFill>
                  <a:srgbClr val="231F20"/>
                </a:solidFill>
                <a:effectLst/>
                <a:latin typeface="Arial" panose="020B0604020202020204" pitchFamily="34" charset="0"/>
                <a:ea typeface="Times New Roman" panose="02020603050405020304" pitchFamily="18" charset="0"/>
              </a:rPr>
              <a:t>SybilGuard:Defending</a:t>
            </a:r>
            <a:r>
              <a:rPr lang="en-US" sz="1200" dirty="0">
                <a:solidFill>
                  <a:srgbClr val="231F20"/>
                </a:solidFill>
                <a:effectLst/>
                <a:latin typeface="Arial" panose="020B0604020202020204" pitchFamily="34" charset="0"/>
                <a:ea typeface="Times New Roman" panose="02020603050405020304" pitchFamily="18" charset="0"/>
              </a:rPr>
              <a:t> against sybil attacks via social networks,” </a:t>
            </a:r>
            <a:r>
              <a:rPr lang="en-US" sz="1200" i="1" dirty="0">
                <a:solidFill>
                  <a:srgbClr val="231F20"/>
                </a:solidFill>
                <a:effectLst/>
                <a:latin typeface="Arial" panose="020B0604020202020204" pitchFamily="34" charset="0"/>
                <a:ea typeface="Times New Roman" panose="02020603050405020304" pitchFamily="18" charset="0"/>
              </a:rPr>
              <a:t>IEEE/ACM </a:t>
            </a:r>
            <a:r>
              <a:rPr lang="en-US" sz="1200" i="1" dirty="0" err="1">
                <a:solidFill>
                  <a:srgbClr val="231F20"/>
                </a:solidFill>
                <a:effectLst/>
                <a:latin typeface="Arial" panose="020B0604020202020204" pitchFamily="34" charset="0"/>
                <a:ea typeface="Times New Roman" panose="02020603050405020304" pitchFamily="18" charset="0"/>
              </a:rPr>
              <a:t>Trans.Netw</a:t>
            </a:r>
            <a:r>
              <a:rPr lang="en-US" sz="1200" i="1" dirty="0">
                <a:solidFill>
                  <a:srgbClr val="231F20"/>
                </a:solidFill>
                <a:effectLst/>
                <a:latin typeface="Arial" panose="020B0604020202020204" pitchFamily="34" charset="0"/>
                <a:ea typeface="Times New Roman" panose="02020603050405020304" pitchFamily="18" charset="0"/>
              </a:rPr>
              <a:t>.</a:t>
            </a:r>
            <a:r>
              <a:rPr lang="en-US" sz="1200" dirty="0">
                <a:solidFill>
                  <a:srgbClr val="231F20"/>
                </a:solidFill>
                <a:effectLst/>
                <a:latin typeface="Arial" panose="020B0604020202020204" pitchFamily="34" charset="0"/>
                <a:ea typeface="Times New Roman" panose="02020603050405020304" pitchFamily="18" charset="0"/>
              </a:rPr>
              <a:t>, vol. 16, no. 3, pp. 576–589, Jun. 2008.</a:t>
            </a:r>
            <a:endParaRPr lang="en-IN" sz="1200" dirty="0">
              <a:effectLst/>
              <a:latin typeface="Times New Roman" panose="02020603050405020304" pitchFamily="18" charset="0"/>
              <a:ea typeface="Times New Roman" panose="02020603050405020304" pitchFamily="18" charset="0"/>
            </a:endParaRPr>
          </a:p>
          <a:p>
            <a:pPr marL="0" indent="0">
              <a:buNone/>
            </a:pPr>
            <a:endParaRPr lang="en-IN" sz="10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940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B298-5702-1D4F-CD4C-6C6EE28A4EC0}"/>
              </a:ext>
            </a:extLst>
          </p:cNvPr>
          <p:cNvSpPr>
            <a:spLocks noGrp="1"/>
          </p:cNvSpPr>
          <p:nvPr>
            <p:ph type="ctrTitle"/>
          </p:nvPr>
        </p:nvSpPr>
        <p:spPr>
          <a:xfrm>
            <a:off x="1524000" y="1122363"/>
            <a:ext cx="9144000" cy="814013"/>
          </a:xfrm>
        </p:spPr>
        <p:txBody>
          <a:bodyPr>
            <a:normAutofit fontScale="90000"/>
          </a:bodyPr>
          <a:lstStyle/>
          <a:p>
            <a:pPr algn="l"/>
            <a:r>
              <a:rPr lang="en-US" dirty="0"/>
              <a:t>Contents</a:t>
            </a:r>
            <a:endParaRPr lang="en-IN" dirty="0"/>
          </a:p>
        </p:txBody>
      </p:sp>
      <p:sp>
        <p:nvSpPr>
          <p:cNvPr id="3" name="Subtitle 2">
            <a:extLst>
              <a:ext uri="{FF2B5EF4-FFF2-40B4-BE49-F238E27FC236}">
                <a16:creationId xmlns:a16="http://schemas.microsoft.com/office/drawing/2014/main" id="{93B0076E-0E9E-7CAB-D585-DEBA4396F8E2}"/>
              </a:ext>
            </a:extLst>
          </p:cNvPr>
          <p:cNvSpPr>
            <a:spLocks noGrp="1"/>
          </p:cNvSpPr>
          <p:nvPr>
            <p:ph type="subTitle" idx="1"/>
          </p:nvPr>
        </p:nvSpPr>
        <p:spPr>
          <a:xfrm>
            <a:off x="1524000" y="2124635"/>
            <a:ext cx="9144000" cy="3133165"/>
          </a:xfrm>
        </p:spPr>
        <p:txBody>
          <a:bodyPr/>
          <a:lstStyle/>
          <a:p>
            <a:pPr marL="342900" indent="-342900" algn="l">
              <a:buFont typeface="Wingdings" panose="05000000000000000000" pitchFamily="2" charset="2"/>
              <a:buChar char="Ø"/>
            </a:pPr>
            <a:r>
              <a:rPr lang="en-US" dirty="0">
                <a:latin typeface="Andalus" pitchFamily="18" charset="-78"/>
                <a:cs typeface="Andalus" pitchFamily="18" charset="-78"/>
              </a:rPr>
              <a:t>Screenshots  of  execution  of  Software</a:t>
            </a:r>
          </a:p>
          <a:p>
            <a:pPr marL="342900" indent="-342900" algn="l">
              <a:buFont typeface="Wingdings" panose="05000000000000000000" pitchFamily="2" charset="2"/>
              <a:buChar char="Ø"/>
            </a:pPr>
            <a:r>
              <a:rPr lang="en-US" dirty="0">
                <a:latin typeface="Andalus" pitchFamily="18" charset="-78"/>
                <a:cs typeface="Andalus" pitchFamily="18" charset="-78"/>
              </a:rPr>
              <a:t>Test Cases &amp; Test Procedures</a:t>
            </a:r>
          </a:p>
          <a:p>
            <a:pPr marL="342900" indent="-342900" algn="l">
              <a:buFont typeface="Wingdings" panose="05000000000000000000" pitchFamily="2" charset="2"/>
              <a:buChar char="Ø"/>
            </a:pPr>
            <a:r>
              <a:rPr lang="en-US" dirty="0">
                <a:latin typeface="Andalus" pitchFamily="18" charset="-78"/>
                <a:cs typeface="Andalus" pitchFamily="18" charset="-78"/>
              </a:rPr>
              <a:t>Conclusion</a:t>
            </a:r>
          </a:p>
          <a:p>
            <a:pPr marL="342900" indent="-342900" algn="l">
              <a:buFont typeface="Wingdings" panose="05000000000000000000" pitchFamily="2" charset="2"/>
              <a:buChar char="Ø"/>
            </a:pPr>
            <a:r>
              <a:rPr lang="en-US" dirty="0">
                <a:latin typeface="Andalus" pitchFamily="18" charset="-78"/>
                <a:cs typeface="Andalus" pitchFamily="18" charset="-78"/>
              </a:rPr>
              <a:t>Future Work</a:t>
            </a:r>
          </a:p>
          <a:p>
            <a:pPr marL="342900" indent="-342900" algn="l">
              <a:buFont typeface="Wingdings" panose="05000000000000000000" pitchFamily="2" charset="2"/>
              <a:buChar char="Ø"/>
            </a:pPr>
            <a:r>
              <a:rPr lang="en-US" dirty="0">
                <a:latin typeface="Andalus" pitchFamily="18" charset="-78"/>
                <a:cs typeface="Andalus" pitchFamily="18" charset="-78"/>
              </a:rPr>
              <a:t>References</a:t>
            </a:r>
          </a:p>
          <a:p>
            <a:pPr algn="l"/>
            <a:endParaRPr lang="en-IN" dirty="0"/>
          </a:p>
        </p:txBody>
      </p:sp>
    </p:spTree>
    <p:extLst>
      <p:ext uri="{BB962C8B-B14F-4D97-AF65-F5344CB8AC3E}">
        <p14:creationId xmlns:p14="http://schemas.microsoft.com/office/powerpoint/2010/main" val="1355446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4B1B6E-A440-D39D-6E97-D55367300CA6}"/>
              </a:ext>
            </a:extLst>
          </p:cNvPr>
          <p:cNvSpPr txBox="1"/>
          <p:nvPr/>
        </p:nvSpPr>
        <p:spPr>
          <a:xfrm>
            <a:off x="125506" y="125506"/>
            <a:ext cx="11949953" cy="6186309"/>
          </a:xfrm>
          <a:prstGeom prst="rect">
            <a:avLst/>
          </a:prstGeom>
          <a:noFill/>
        </p:spPr>
        <p:txBody>
          <a:bodyPr wrap="square" rtlCol="0">
            <a:spAutoFit/>
          </a:bodyPr>
          <a:lstStyle/>
          <a:p>
            <a:r>
              <a:rPr lang="en-US" sz="1050" b="1" dirty="0">
                <a:solidFill>
                  <a:srgbClr val="231F20"/>
                </a:solidFill>
                <a:effectLst/>
                <a:latin typeface="Arial" panose="020B0604020202020204" pitchFamily="34" charset="0"/>
                <a:ea typeface="Times New Roman" panose="02020603050405020304" pitchFamily="18" charset="0"/>
              </a:rPr>
              <a:t>[10]</a:t>
            </a:r>
            <a:r>
              <a:rPr lang="en-US" sz="1050" dirty="0">
                <a:solidFill>
                  <a:srgbClr val="231F20"/>
                </a:solidFill>
                <a:effectLst/>
                <a:latin typeface="Arial" panose="020B0604020202020204" pitchFamily="34" charset="0"/>
                <a:ea typeface="Times New Roman" panose="02020603050405020304" pitchFamily="18" charset="0"/>
              </a:rPr>
              <a:t> H. Gao, J. Hu, C. Wilson, Z. Li, Y. Chen, and B. Y. Zhao, “</a:t>
            </a:r>
            <a:r>
              <a:rPr lang="en-US" sz="1050" dirty="0" err="1">
                <a:solidFill>
                  <a:srgbClr val="231F20"/>
                </a:solidFill>
                <a:effectLst/>
                <a:latin typeface="Arial" panose="020B0604020202020204" pitchFamily="34" charset="0"/>
                <a:ea typeface="Times New Roman" panose="02020603050405020304" pitchFamily="18" charset="0"/>
              </a:rPr>
              <a:t>Detectingand</a:t>
            </a:r>
            <a:r>
              <a:rPr lang="en-US" sz="1050" dirty="0">
                <a:solidFill>
                  <a:srgbClr val="231F20"/>
                </a:solidFill>
                <a:effectLst/>
                <a:latin typeface="Arial" panose="020B0604020202020204" pitchFamily="34" charset="0"/>
                <a:ea typeface="Times New Roman" panose="02020603050405020304" pitchFamily="18" charset="0"/>
              </a:rPr>
              <a:t> characterizing social spam campaigns,” in </a:t>
            </a:r>
            <a:r>
              <a:rPr lang="en-US" sz="1050" i="1" dirty="0">
                <a:solidFill>
                  <a:srgbClr val="231F20"/>
                </a:solidFill>
                <a:effectLst/>
                <a:latin typeface="Arial" panose="020B0604020202020204" pitchFamily="34" charset="0"/>
                <a:ea typeface="Times New Roman" panose="02020603050405020304" pitchFamily="18" charset="0"/>
              </a:rPr>
              <a:t>Proc. IMC</a:t>
            </a:r>
            <a:r>
              <a:rPr lang="en-US" sz="1050" dirty="0">
                <a:solidFill>
                  <a:srgbClr val="231F20"/>
                </a:solidFill>
                <a:effectLst/>
                <a:latin typeface="Arial" panose="020B0604020202020204" pitchFamily="34" charset="0"/>
                <a:ea typeface="Times New Roman" panose="02020603050405020304" pitchFamily="18" charset="0"/>
              </a:rPr>
              <a:t>, </a:t>
            </a:r>
            <a:r>
              <a:rPr lang="en-US" sz="1050" dirty="0" err="1">
                <a:solidFill>
                  <a:srgbClr val="231F20"/>
                </a:solidFill>
                <a:effectLst/>
                <a:latin typeface="Arial" panose="020B0604020202020204" pitchFamily="34" charset="0"/>
                <a:ea typeface="Times New Roman" panose="02020603050405020304" pitchFamily="18" charset="0"/>
              </a:rPr>
              <a:t>Melbourne,VIC</a:t>
            </a:r>
            <a:r>
              <a:rPr lang="en-US" sz="1050" dirty="0">
                <a:solidFill>
                  <a:srgbClr val="231F20"/>
                </a:solidFill>
                <a:effectLst/>
                <a:latin typeface="Arial" panose="020B0604020202020204" pitchFamily="34" charset="0"/>
                <a:ea typeface="Times New Roman" panose="02020603050405020304" pitchFamily="18" charset="0"/>
              </a:rPr>
              <a:t>, Australia, 2001, pp. 35–47.</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[11]</a:t>
            </a:r>
            <a:r>
              <a:rPr lang="en-US" sz="1050" dirty="0">
                <a:solidFill>
                  <a:srgbClr val="231F20"/>
                </a:solidFill>
                <a:effectLst/>
                <a:latin typeface="Arial" panose="020B0604020202020204" pitchFamily="34" charset="0"/>
                <a:ea typeface="Times New Roman" panose="02020603050405020304" pitchFamily="18" charset="0"/>
              </a:rPr>
              <a:t> W. Wei, F. Xu, C. C. Tan, and Q. Li “</a:t>
            </a:r>
            <a:r>
              <a:rPr lang="en-US" sz="1050" dirty="0" err="1">
                <a:solidFill>
                  <a:srgbClr val="231F20"/>
                </a:solidFill>
                <a:effectLst/>
                <a:latin typeface="Arial" panose="020B0604020202020204" pitchFamily="34" charset="0"/>
                <a:ea typeface="Times New Roman" panose="02020603050405020304" pitchFamily="18" charset="0"/>
              </a:rPr>
              <a:t>Sybildefender</a:t>
            </a:r>
            <a:r>
              <a:rPr lang="en-US" sz="1050" dirty="0">
                <a:solidFill>
                  <a:srgbClr val="231F20"/>
                </a:solidFill>
                <a:effectLst/>
                <a:latin typeface="Arial" panose="020B0604020202020204" pitchFamily="34" charset="0"/>
                <a:ea typeface="Times New Roman" panose="02020603050405020304" pitchFamily="18" charset="0"/>
              </a:rPr>
              <a:t>: Defend against sybil attacks in large social networks,” in </a:t>
            </a:r>
            <a:r>
              <a:rPr lang="en-US" sz="1050" i="1" dirty="0">
                <a:solidFill>
                  <a:srgbClr val="231F20"/>
                </a:solidFill>
                <a:effectLst/>
                <a:latin typeface="Arial" panose="020B0604020202020204" pitchFamily="34" charset="0"/>
                <a:ea typeface="Times New Roman" panose="02020603050405020304" pitchFamily="18" charset="0"/>
              </a:rPr>
              <a:t>Proc. INFOCOM</a:t>
            </a:r>
            <a:r>
              <a:rPr lang="en-US" sz="1050" dirty="0">
                <a:solidFill>
                  <a:srgbClr val="231F20"/>
                </a:solidFill>
                <a:effectLst/>
                <a:latin typeface="Arial" panose="020B0604020202020204" pitchFamily="34" charset="0"/>
                <a:ea typeface="Times New Roman" panose="02020603050405020304" pitchFamily="18" charset="0"/>
              </a:rPr>
              <a:t>, Orlando, FL, USA, Mar. 2012, pp. 1951–1959.</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[12]</a:t>
            </a:r>
            <a:r>
              <a:rPr lang="en-US" sz="1050" dirty="0">
                <a:solidFill>
                  <a:srgbClr val="231F20"/>
                </a:solidFill>
                <a:effectLst/>
                <a:latin typeface="Arial" panose="020B0604020202020204" pitchFamily="34" charset="0"/>
                <a:ea typeface="Times New Roman" panose="02020603050405020304" pitchFamily="18" charset="0"/>
              </a:rPr>
              <a:t> C. Yang, R. C. </a:t>
            </a:r>
            <a:r>
              <a:rPr lang="en-US" sz="1050" dirty="0" err="1">
                <a:solidFill>
                  <a:srgbClr val="231F20"/>
                </a:solidFill>
                <a:effectLst/>
                <a:latin typeface="Arial" panose="020B0604020202020204" pitchFamily="34" charset="0"/>
                <a:ea typeface="Times New Roman" panose="02020603050405020304" pitchFamily="18" charset="0"/>
              </a:rPr>
              <a:t>Harkreader</a:t>
            </a:r>
            <a:r>
              <a:rPr lang="en-US" sz="1050" dirty="0">
                <a:solidFill>
                  <a:srgbClr val="231F20"/>
                </a:solidFill>
                <a:effectLst/>
                <a:latin typeface="Arial" panose="020B0604020202020204" pitchFamily="34" charset="0"/>
                <a:ea typeface="Times New Roman" panose="02020603050405020304" pitchFamily="18" charset="0"/>
              </a:rPr>
              <a:t>, and G. Gu, “Die free or live hard? Empirical evaluation and new design for fighting evolving Twitter spammers,” in </a:t>
            </a:r>
            <a:r>
              <a:rPr lang="en-US" sz="1050" i="1" dirty="0">
                <a:solidFill>
                  <a:srgbClr val="231F20"/>
                </a:solidFill>
                <a:effectLst/>
                <a:latin typeface="Arial" panose="020B0604020202020204" pitchFamily="34" charset="0"/>
                <a:ea typeface="Times New Roman" panose="02020603050405020304" pitchFamily="18" charset="0"/>
              </a:rPr>
              <a:t>Proc. RAID</a:t>
            </a:r>
            <a:r>
              <a:rPr lang="en-US" sz="1050" dirty="0">
                <a:solidFill>
                  <a:srgbClr val="231F20"/>
                </a:solidFill>
                <a:effectLst/>
                <a:latin typeface="Arial" panose="020B0604020202020204" pitchFamily="34" charset="0"/>
                <a:ea typeface="Times New Roman" panose="02020603050405020304" pitchFamily="18" charset="0"/>
              </a:rPr>
              <a:t>, Menlo Park, CA, USA, 2011, pp. 318–337.</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[13]</a:t>
            </a:r>
            <a:r>
              <a:rPr lang="en-US" sz="1050" dirty="0">
                <a:solidFill>
                  <a:srgbClr val="231F20"/>
                </a:solidFill>
                <a:effectLst/>
                <a:latin typeface="Arial" panose="020B0604020202020204" pitchFamily="34" charset="0"/>
                <a:ea typeface="Times New Roman" panose="02020603050405020304" pitchFamily="18" charset="0"/>
              </a:rPr>
              <a:t> S. Lee and J. Kim, “</a:t>
            </a:r>
            <a:r>
              <a:rPr lang="en-US" sz="1050" dirty="0" err="1">
                <a:solidFill>
                  <a:srgbClr val="231F20"/>
                </a:solidFill>
                <a:effectLst/>
                <a:latin typeface="Arial" panose="020B0604020202020204" pitchFamily="34" charset="0"/>
                <a:ea typeface="Times New Roman" panose="02020603050405020304" pitchFamily="18" charset="0"/>
              </a:rPr>
              <a:t>WarningBird</a:t>
            </a:r>
            <a:r>
              <a:rPr lang="en-US" sz="1050" dirty="0">
                <a:solidFill>
                  <a:srgbClr val="231F20"/>
                </a:solidFill>
                <a:effectLst/>
                <a:latin typeface="Arial" panose="020B0604020202020204" pitchFamily="34" charset="0"/>
                <a:ea typeface="Times New Roman" panose="02020603050405020304" pitchFamily="18" charset="0"/>
              </a:rPr>
              <a:t>: A near real-time detection system </a:t>
            </a:r>
            <a:r>
              <a:rPr lang="en-US" sz="1050" dirty="0" err="1">
                <a:solidFill>
                  <a:srgbClr val="231F20"/>
                </a:solidFill>
                <a:effectLst/>
                <a:latin typeface="Arial" panose="020B0604020202020204" pitchFamily="34" charset="0"/>
                <a:ea typeface="Times New Roman" panose="02020603050405020304" pitchFamily="18" charset="0"/>
              </a:rPr>
              <a:t>forsuspicious</a:t>
            </a:r>
            <a:r>
              <a:rPr lang="en-US" sz="1050" dirty="0">
                <a:solidFill>
                  <a:srgbClr val="231F20"/>
                </a:solidFill>
                <a:effectLst/>
                <a:latin typeface="Arial" panose="020B0604020202020204" pitchFamily="34" charset="0"/>
                <a:ea typeface="Times New Roman" panose="02020603050405020304" pitchFamily="18" charset="0"/>
              </a:rPr>
              <a:t> URLs in Twitter stream,” </a:t>
            </a:r>
            <a:r>
              <a:rPr lang="en-US" sz="1050" i="1" dirty="0">
                <a:solidFill>
                  <a:srgbClr val="231F20"/>
                </a:solidFill>
                <a:effectLst/>
                <a:latin typeface="Arial" panose="020B0604020202020204" pitchFamily="34" charset="0"/>
                <a:ea typeface="Times New Roman" panose="02020603050405020304" pitchFamily="18" charset="0"/>
              </a:rPr>
              <a:t>IEEE Trans. Depend. Sec. </a:t>
            </a:r>
            <a:r>
              <a:rPr lang="en-US" sz="1050" i="1" dirty="0" err="1">
                <a:solidFill>
                  <a:srgbClr val="231F20"/>
                </a:solidFill>
                <a:effectLst/>
                <a:latin typeface="Arial" panose="020B0604020202020204" pitchFamily="34" charset="0"/>
                <a:ea typeface="Times New Roman" panose="02020603050405020304" pitchFamily="18" charset="0"/>
              </a:rPr>
              <a:t>Comput</a:t>
            </a:r>
            <a:r>
              <a:rPr lang="en-US" sz="1050" i="1" dirty="0">
                <a:solidFill>
                  <a:srgbClr val="231F20"/>
                </a:solidFill>
                <a:effectLst/>
                <a:latin typeface="Arial" panose="020B0604020202020204" pitchFamily="34" charset="0"/>
                <a:ea typeface="Times New Roman" panose="02020603050405020304" pitchFamily="18" charset="0"/>
              </a:rPr>
              <a:t>.</a:t>
            </a:r>
            <a:r>
              <a:rPr lang="en-US" sz="1050" dirty="0">
                <a:solidFill>
                  <a:srgbClr val="231F20"/>
                </a:solidFill>
                <a:effectLst/>
                <a:latin typeface="Arial" panose="020B0604020202020204" pitchFamily="34" charset="0"/>
                <a:ea typeface="Times New Roman" panose="02020603050405020304" pitchFamily="18" charset="0"/>
              </a:rPr>
              <a:t>,vol. 10, no. 3, pp. 183–195, May 2013.</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[14]</a:t>
            </a:r>
            <a:r>
              <a:rPr lang="en-US" sz="1050" dirty="0">
                <a:solidFill>
                  <a:srgbClr val="231F20"/>
                </a:solidFill>
                <a:effectLst/>
                <a:latin typeface="Arial" panose="020B0604020202020204" pitchFamily="34" charset="0"/>
                <a:ea typeface="Times New Roman" panose="02020603050405020304" pitchFamily="18" charset="0"/>
              </a:rPr>
              <a:t> M. </a:t>
            </a:r>
            <a:r>
              <a:rPr lang="en-US" sz="1050" dirty="0" err="1">
                <a:solidFill>
                  <a:srgbClr val="231F20"/>
                </a:solidFill>
                <a:effectLst/>
                <a:latin typeface="Arial" panose="020B0604020202020204" pitchFamily="34" charset="0"/>
                <a:ea typeface="Times New Roman" panose="02020603050405020304" pitchFamily="18" charset="0"/>
              </a:rPr>
              <a:t>Sahami</a:t>
            </a:r>
            <a:r>
              <a:rPr lang="en-US" sz="1050" dirty="0">
                <a:solidFill>
                  <a:srgbClr val="231F20"/>
                </a:solidFill>
                <a:effectLst/>
                <a:latin typeface="Arial" panose="020B0604020202020204" pitchFamily="34" charset="0"/>
                <a:ea typeface="Times New Roman" panose="02020603050405020304" pitchFamily="18" charset="0"/>
              </a:rPr>
              <a:t>, S. </a:t>
            </a:r>
            <a:r>
              <a:rPr lang="en-US" sz="1050" dirty="0" err="1">
                <a:solidFill>
                  <a:srgbClr val="231F20"/>
                </a:solidFill>
                <a:effectLst/>
                <a:latin typeface="Arial" panose="020B0604020202020204" pitchFamily="34" charset="0"/>
                <a:ea typeface="Times New Roman" panose="02020603050405020304" pitchFamily="18" charset="0"/>
              </a:rPr>
              <a:t>Dumais</a:t>
            </a:r>
            <a:r>
              <a:rPr lang="en-US" sz="1050" dirty="0">
                <a:solidFill>
                  <a:srgbClr val="231F20"/>
                </a:solidFill>
                <a:effectLst/>
                <a:latin typeface="Arial" panose="020B0604020202020204" pitchFamily="34" charset="0"/>
                <a:ea typeface="Times New Roman" panose="02020603050405020304" pitchFamily="18" charset="0"/>
              </a:rPr>
              <a:t>, D. Heckerman, and E. Horvitz, “A </a:t>
            </a:r>
            <a:r>
              <a:rPr lang="en-US" sz="1050" dirty="0" err="1">
                <a:solidFill>
                  <a:srgbClr val="231F20"/>
                </a:solidFill>
                <a:effectLst/>
                <a:latin typeface="Arial" panose="020B0604020202020204" pitchFamily="34" charset="0"/>
                <a:ea typeface="Times New Roman" panose="02020603050405020304" pitchFamily="18" charset="0"/>
              </a:rPr>
              <a:t>Bayesianapproach</a:t>
            </a:r>
            <a:r>
              <a:rPr lang="en-US" sz="1050" dirty="0">
                <a:solidFill>
                  <a:srgbClr val="231F20"/>
                </a:solidFill>
                <a:effectLst/>
                <a:latin typeface="Arial" panose="020B0604020202020204" pitchFamily="34" charset="0"/>
                <a:ea typeface="Times New Roman" panose="02020603050405020304" pitchFamily="18" charset="0"/>
              </a:rPr>
              <a:t> to filtering junk e-mail,” in </a:t>
            </a:r>
            <a:r>
              <a:rPr lang="en-US" sz="1050" i="1" dirty="0">
                <a:solidFill>
                  <a:srgbClr val="231F20"/>
                </a:solidFill>
                <a:effectLst/>
                <a:latin typeface="Arial" panose="020B0604020202020204" pitchFamily="34" charset="0"/>
                <a:ea typeface="Times New Roman" panose="02020603050405020304" pitchFamily="18" charset="0"/>
              </a:rPr>
              <a:t>Proc. Workshop Learn. Text Categorization</a:t>
            </a:r>
            <a:r>
              <a:rPr lang="en-US" sz="1050" dirty="0">
                <a:solidFill>
                  <a:srgbClr val="231F20"/>
                </a:solidFill>
                <a:effectLst/>
                <a:latin typeface="Arial" panose="020B0604020202020204" pitchFamily="34" charset="0"/>
                <a:ea typeface="Times New Roman" panose="02020603050405020304" pitchFamily="18" charset="0"/>
              </a:rPr>
              <a:t>, Madison, WI, USA, 1998, pp. 98–105.</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[15]</a:t>
            </a:r>
            <a:r>
              <a:rPr lang="en-US" sz="1050" dirty="0">
                <a:solidFill>
                  <a:srgbClr val="231F20"/>
                </a:solidFill>
                <a:effectLst/>
                <a:latin typeface="Arial" panose="020B0604020202020204" pitchFamily="34" charset="0"/>
                <a:ea typeface="Times New Roman" panose="02020603050405020304" pitchFamily="18" charset="0"/>
              </a:rPr>
              <a:t> C. Schäfer, “Detection of compromised email accounts used by a spam botnet with country counting and theoretical geographical travelling speed extracted from metadata,” in </a:t>
            </a:r>
            <a:r>
              <a:rPr lang="en-US" sz="1050" i="1" dirty="0">
                <a:solidFill>
                  <a:srgbClr val="231F20"/>
                </a:solidFill>
                <a:effectLst/>
                <a:latin typeface="Arial" panose="020B0604020202020204" pitchFamily="34" charset="0"/>
                <a:ea typeface="Times New Roman" panose="02020603050405020304" pitchFamily="18" charset="0"/>
              </a:rPr>
              <a:t>Proc. ISSREW</a:t>
            </a:r>
            <a:r>
              <a:rPr lang="en-US" sz="1050" dirty="0">
                <a:solidFill>
                  <a:srgbClr val="231F20"/>
                </a:solidFill>
                <a:effectLst/>
                <a:latin typeface="Arial" panose="020B0604020202020204" pitchFamily="34" charset="0"/>
                <a:ea typeface="Times New Roman" panose="02020603050405020304" pitchFamily="18" charset="0"/>
              </a:rPr>
              <a:t>, Naples, </a:t>
            </a:r>
            <a:r>
              <a:rPr lang="en-US" sz="1050" dirty="0" err="1">
                <a:solidFill>
                  <a:srgbClr val="231F20"/>
                </a:solidFill>
                <a:effectLst/>
                <a:latin typeface="Arial" panose="020B0604020202020204" pitchFamily="34" charset="0"/>
                <a:ea typeface="Times New Roman" panose="02020603050405020304" pitchFamily="18" charset="0"/>
              </a:rPr>
              <a:t>Italy,Nov</a:t>
            </a:r>
            <a:r>
              <a:rPr lang="en-US" sz="1050" dirty="0">
                <a:solidFill>
                  <a:srgbClr val="231F20"/>
                </a:solidFill>
                <a:effectLst/>
                <a:latin typeface="Arial" panose="020B0604020202020204" pitchFamily="34" charset="0"/>
                <a:ea typeface="Times New Roman" panose="02020603050405020304" pitchFamily="18" charset="0"/>
              </a:rPr>
              <a:t>. 2014, pp. 329–334.</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[16]</a:t>
            </a:r>
            <a:r>
              <a:rPr lang="en-US" sz="1050" dirty="0">
                <a:solidFill>
                  <a:srgbClr val="231F20"/>
                </a:solidFill>
                <a:effectLst/>
                <a:latin typeface="Arial" panose="020B0604020202020204" pitchFamily="34" charset="0"/>
                <a:ea typeface="Times New Roman" panose="02020603050405020304" pitchFamily="18" charset="0"/>
              </a:rPr>
              <a:t> C. Schäfer, “Detection of compromised email accounts used for spamming in correlation with origin-destination delivery notification extracted from metadata,” in </a:t>
            </a:r>
            <a:r>
              <a:rPr lang="en-US" sz="1050" i="1" dirty="0">
                <a:solidFill>
                  <a:srgbClr val="231F20"/>
                </a:solidFill>
                <a:effectLst/>
                <a:latin typeface="Arial" panose="020B0604020202020204" pitchFamily="34" charset="0"/>
                <a:ea typeface="Times New Roman" panose="02020603050405020304" pitchFamily="18" charset="0"/>
              </a:rPr>
              <a:t>Proc. ISDFS</a:t>
            </a:r>
            <a:r>
              <a:rPr lang="en-US" sz="1050" dirty="0">
                <a:solidFill>
                  <a:srgbClr val="231F20"/>
                </a:solidFill>
                <a:effectLst/>
                <a:latin typeface="Arial" panose="020B0604020202020204" pitchFamily="34" charset="0"/>
                <a:ea typeface="Times New Roman" panose="02020603050405020304" pitchFamily="18" charset="0"/>
              </a:rPr>
              <a:t>, </a:t>
            </a:r>
            <a:r>
              <a:rPr lang="en-US" sz="1050" dirty="0" err="1">
                <a:solidFill>
                  <a:srgbClr val="231F20"/>
                </a:solidFill>
                <a:effectLst/>
                <a:latin typeface="Arial" panose="020B0604020202020204" pitchFamily="34" charset="0"/>
                <a:ea typeface="Times New Roman" panose="02020603050405020304" pitchFamily="18" charset="0"/>
              </a:rPr>
              <a:t>Tirgu</a:t>
            </a:r>
            <a:r>
              <a:rPr lang="en-US" sz="1050" dirty="0">
                <a:solidFill>
                  <a:srgbClr val="231F20"/>
                </a:solidFill>
                <a:effectLst/>
                <a:latin typeface="Arial" panose="020B0604020202020204" pitchFamily="34" charset="0"/>
                <a:ea typeface="Times New Roman" panose="02020603050405020304" pitchFamily="18" charset="0"/>
              </a:rPr>
              <a:t> Mures, Romania, Apr. 2017,pp. 1–6.</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[17]</a:t>
            </a:r>
            <a:r>
              <a:rPr lang="en-US" sz="1050" dirty="0">
                <a:solidFill>
                  <a:srgbClr val="231F20"/>
                </a:solidFill>
                <a:effectLst/>
                <a:latin typeface="Arial" panose="020B0604020202020204" pitchFamily="34" charset="0"/>
                <a:ea typeface="Times New Roman" panose="02020603050405020304" pitchFamily="18" charset="0"/>
              </a:rPr>
              <a:t> A. H. Wang, “Detecting spam bots in online social networking </a:t>
            </a:r>
            <a:r>
              <a:rPr lang="en-US" sz="1050" dirty="0" err="1">
                <a:solidFill>
                  <a:srgbClr val="231F20"/>
                </a:solidFill>
                <a:effectLst/>
                <a:latin typeface="Arial" panose="020B0604020202020204" pitchFamily="34" charset="0"/>
                <a:ea typeface="Times New Roman" panose="02020603050405020304" pitchFamily="18" charset="0"/>
              </a:rPr>
              <a:t>sites:A</a:t>
            </a:r>
            <a:r>
              <a:rPr lang="en-US" sz="1050" dirty="0">
                <a:solidFill>
                  <a:srgbClr val="231F20"/>
                </a:solidFill>
                <a:effectLst/>
                <a:latin typeface="Arial" panose="020B0604020202020204" pitchFamily="34" charset="0"/>
                <a:ea typeface="Times New Roman" panose="02020603050405020304" pitchFamily="18" charset="0"/>
              </a:rPr>
              <a:t> machine learning approach,” in </a:t>
            </a:r>
            <a:r>
              <a:rPr lang="en-US" sz="1050" i="1" dirty="0">
                <a:solidFill>
                  <a:srgbClr val="231F20"/>
                </a:solidFill>
                <a:effectLst/>
                <a:latin typeface="Arial" panose="020B0604020202020204" pitchFamily="34" charset="0"/>
                <a:ea typeface="Times New Roman" panose="02020603050405020304" pitchFamily="18" charset="0"/>
              </a:rPr>
              <a:t>Proc. </a:t>
            </a:r>
            <a:r>
              <a:rPr lang="en-US" sz="1050" i="1" dirty="0" err="1">
                <a:solidFill>
                  <a:srgbClr val="231F20"/>
                </a:solidFill>
                <a:effectLst/>
                <a:latin typeface="Arial" panose="020B0604020202020204" pitchFamily="34" charset="0"/>
                <a:ea typeface="Times New Roman" panose="02020603050405020304" pitchFamily="18" charset="0"/>
              </a:rPr>
              <a:t>DBSec</a:t>
            </a:r>
            <a:r>
              <a:rPr lang="en-US" sz="1050" dirty="0">
                <a:solidFill>
                  <a:srgbClr val="231F20"/>
                </a:solidFill>
                <a:effectLst/>
                <a:latin typeface="Arial" panose="020B0604020202020204" pitchFamily="34" charset="0"/>
                <a:ea typeface="Times New Roman" panose="02020603050405020304" pitchFamily="18" charset="0"/>
              </a:rPr>
              <a:t>, Rome, Italy, 2010,pp. 335–342.</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[18]</a:t>
            </a:r>
            <a:r>
              <a:rPr lang="en-US" sz="1050" dirty="0">
                <a:solidFill>
                  <a:srgbClr val="231F20"/>
                </a:solidFill>
                <a:effectLst/>
                <a:latin typeface="Arial" panose="020B0604020202020204" pitchFamily="34" charset="0"/>
                <a:ea typeface="Times New Roman" panose="02020603050405020304" pitchFamily="18" charset="0"/>
              </a:rPr>
              <a:t> F. Ahmed and M. </a:t>
            </a:r>
            <a:r>
              <a:rPr lang="en-US" sz="1050" dirty="0" err="1">
                <a:solidFill>
                  <a:srgbClr val="231F20"/>
                </a:solidFill>
                <a:effectLst/>
                <a:latin typeface="Arial" panose="020B0604020202020204" pitchFamily="34" charset="0"/>
                <a:ea typeface="Times New Roman" panose="02020603050405020304" pitchFamily="18" charset="0"/>
              </a:rPr>
              <a:t>Abulaish</a:t>
            </a:r>
            <a:r>
              <a:rPr lang="en-US" sz="1050" dirty="0">
                <a:solidFill>
                  <a:srgbClr val="231F20"/>
                </a:solidFill>
                <a:effectLst/>
                <a:latin typeface="Arial" panose="020B0604020202020204" pitchFamily="34" charset="0"/>
                <a:ea typeface="Times New Roman" panose="02020603050405020304" pitchFamily="18" charset="0"/>
              </a:rPr>
              <a:t>, “A generic statistical approach for spam detection in online social networks,” </a:t>
            </a:r>
            <a:r>
              <a:rPr lang="en-US" sz="1050" i="1" dirty="0" err="1">
                <a:solidFill>
                  <a:srgbClr val="231F20"/>
                </a:solidFill>
                <a:effectLst/>
                <a:latin typeface="Arial" panose="020B0604020202020204" pitchFamily="34" charset="0"/>
                <a:ea typeface="Times New Roman" panose="02020603050405020304" pitchFamily="18" charset="0"/>
              </a:rPr>
              <a:t>Comput</a:t>
            </a:r>
            <a:r>
              <a:rPr lang="en-US" sz="1050" i="1" dirty="0">
                <a:solidFill>
                  <a:srgbClr val="231F20"/>
                </a:solidFill>
                <a:effectLst/>
                <a:latin typeface="Arial" panose="020B0604020202020204" pitchFamily="34" charset="0"/>
                <a:ea typeface="Times New Roman" panose="02020603050405020304" pitchFamily="18" charset="0"/>
              </a:rPr>
              <a:t>. </a:t>
            </a:r>
            <a:r>
              <a:rPr lang="en-US" sz="1050" i="1" dirty="0" err="1">
                <a:solidFill>
                  <a:srgbClr val="231F20"/>
                </a:solidFill>
                <a:effectLst/>
                <a:latin typeface="Arial" panose="020B0604020202020204" pitchFamily="34" charset="0"/>
                <a:ea typeface="Times New Roman" panose="02020603050405020304" pitchFamily="18" charset="0"/>
              </a:rPr>
              <a:t>Commun</a:t>
            </a:r>
            <a:r>
              <a:rPr lang="en-US" sz="1050" i="1" dirty="0">
                <a:solidFill>
                  <a:srgbClr val="231F20"/>
                </a:solidFill>
                <a:effectLst/>
                <a:latin typeface="Arial" panose="020B0604020202020204" pitchFamily="34" charset="0"/>
                <a:ea typeface="Times New Roman" panose="02020603050405020304" pitchFamily="18" charset="0"/>
              </a:rPr>
              <a:t>.</a:t>
            </a:r>
            <a:r>
              <a:rPr lang="en-US" sz="1050" dirty="0">
                <a:solidFill>
                  <a:srgbClr val="231F20"/>
                </a:solidFill>
                <a:effectLst/>
                <a:latin typeface="Arial" panose="020B0604020202020204" pitchFamily="34" charset="0"/>
                <a:ea typeface="Times New Roman" panose="02020603050405020304" pitchFamily="18" charset="0"/>
              </a:rPr>
              <a:t>, vol. 36,nos. 10–11, pp. 1120–1129, 2013.</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[19]</a:t>
            </a:r>
            <a:r>
              <a:rPr lang="en-US" sz="1050" dirty="0">
                <a:solidFill>
                  <a:srgbClr val="231F20"/>
                </a:solidFill>
                <a:effectLst/>
                <a:latin typeface="Arial" panose="020B0604020202020204" pitchFamily="34" charset="0"/>
                <a:ea typeface="Times New Roman" panose="02020603050405020304" pitchFamily="18" charset="0"/>
              </a:rPr>
              <a:t> C. Yang, R. </a:t>
            </a:r>
            <a:r>
              <a:rPr lang="en-US" sz="1050" dirty="0" err="1">
                <a:solidFill>
                  <a:srgbClr val="231F20"/>
                </a:solidFill>
                <a:effectLst/>
                <a:latin typeface="Arial" panose="020B0604020202020204" pitchFamily="34" charset="0"/>
                <a:ea typeface="Times New Roman" panose="02020603050405020304" pitchFamily="18" charset="0"/>
              </a:rPr>
              <a:t>Harkreader</a:t>
            </a:r>
            <a:r>
              <a:rPr lang="en-US" sz="1050" dirty="0">
                <a:solidFill>
                  <a:srgbClr val="231F20"/>
                </a:solidFill>
                <a:effectLst/>
                <a:latin typeface="Arial" panose="020B0604020202020204" pitchFamily="34" charset="0"/>
                <a:ea typeface="Times New Roman" panose="02020603050405020304" pitchFamily="18" charset="0"/>
              </a:rPr>
              <a:t>, and G. Gu, “Empirical evaluation and new design for fighting evolving Twitter spammers,” </a:t>
            </a:r>
            <a:r>
              <a:rPr lang="en-US" sz="1050" i="1" dirty="0">
                <a:solidFill>
                  <a:srgbClr val="231F20"/>
                </a:solidFill>
                <a:effectLst/>
                <a:latin typeface="Arial" panose="020B0604020202020204" pitchFamily="34" charset="0"/>
                <a:ea typeface="Times New Roman" panose="02020603050405020304" pitchFamily="18" charset="0"/>
              </a:rPr>
              <a:t>IEEE Trans. Inf. Forensics Security</a:t>
            </a:r>
            <a:r>
              <a:rPr lang="en-US" sz="1050" dirty="0">
                <a:solidFill>
                  <a:srgbClr val="231F20"/>
                </a:solidFill>
                <a:effectLst/>
                <a:latin typeface="Arial" panose="020B0604020202020204" pitchFamily="34" charset="0"/>
                <a:ea typeface="Times New Roman" panose="02020603050405020304" pitchFamily="18" charset="0"/>
              </a:rPr>
              <a:t>, vol. 8, no. 8, pp. 1280–1293, Aug. 2013.</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[20]</a:t>
            </a:r>
            <a:r>
              <a:rPr lang="en-US" sz="1050" dirty="0">
                <a:solidFill>
                  <a:srgbClr val="231F20"/>
                </a:solidFill>
                <a:effectLst/>
                <a:latin typeface="Arial" panose="020B0604020202020204" pitchFamily="34" charset="0"/>
                <a:ea typeface="Times New Roman" panose="02020603050405020304" pitchFamily="18" charset="0"/>
              </a:rPr>
              <a:t> Y. Zhu, X. Wang, E. Zhong, N. N. Liu, H. Li, and Q. Yang, “Discovering spammers in social networks,” in </a:t>
            </a:r>
            <a:r>
              <a:rPr lang="en-US" sz="1050" i="1" dirty="0">
                <a:solidFill>
                  <a:srgbClr val="231F20"/>
                </a:solidFill>
                <a:effectLst/>
                <a:latin typeface="Arial" panose="020B0604020202020204" pitchFamily="34" charset="0"/>
                <a:ea typeface="Times New Roman" panose="02020603050405020304" pitchFamily="18" charset="0"/>
              </a:rPr>
              <a:t>Proc. AAAI</a:t>
            </a:r>
            <a:r>
              <a:rPr lang="en-US" sz="1050" dirty="0">
                <a:solidFill>
                  <a:srgbClr val="231F20"/>
                </a:solidFill>
                <a:effectLst/>
                <a:latin typeface="Arial" panose="020B0604020202020204" pitchFamily="34" charset="0"/>
                <a:ea typeface="Times New Roman" panose="02020603050405020304" pitchFamily="18" charset="0"/>
              </a:rPr>
              <a:t>, Toronto, ON, Canada,2012, pp. 52–58.</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[21]</a:t>
            </a:r>
            <a:r>
              <a:rPr lang="en-US" sz="1050" dirty="0">
                <a:solidFill>
                  <a:srgbClr val="231F20"/>
                </a:solidFill>
                <a:effectLst/>
                <a:latin typeface="Arial" panose="020B0604020202020204" pitchFamily="34" charset="0"/>
                <a:ea typeface="Times New Roman" panose="02020603050405020304" pitchFamily="18" charset="0"/>
              </a:rPr>
              <a:t> E. Tan, L. Guo, S. Chen, X. Zhang, and Y. Zhao, “Spammer </a:t>
            </a:r>
            <a:r>
              <a:rPr lang="en-US" sz="1050" dirty="0" err="1">
                <a:solidFill>
                  <a:srgbClr val="231F20"/>
                </a:solidFill>
                <a:effectLst/>
                <a:latin typeface="Arial" panose="020B0604020202020204" pitchFamily="34" charset="0"/>
                <a:ea typeface="Times New Roman" panose="02020603050405020304" pitchFamily="18" charset="0"/>
              </a:rPr>
              <a:t>behavioranalysis</a:t>
            </a:r>
            <a:r>
              <a:rPr lang="en-US" sz="1050" dirty="0">
                <a:solidFill>
                  <a:srgbClr val="231F20"/>
                </a:solidFill>
                <a:effectLst/>
                <a:latin typeface="Arial" panose="020B0604020202020204" pitchFamily="34" charset="0"/>
                <a:ea typeface="Times New Roman" panose="02020603050405020304" pitchFamily="18" charset="0"/>
              </a:rPr>
              <a:t> and detection in user generated content on social </a:t>
            </a:r>
            <a:r>
              <a:rPr lang="en-US" sz="1050" dirty="0" err="1">
                <a:solidFill>
                  <a:srgbClr val="231F20"/>
                </a:solidFill>
                <a:effectLst/>
                <a:latin typeface="Arial" panose="020B0604020202020204" pitchFamily="34" charset="0"/>
                <a:ea typeface="Times New Roman" panose="02020603050405020304" pitchFamily="18" charset="0"/>
              </a:rPr>
              <a:t>networks,”in</a:t>
            </a:r>
            <a:r>
              <a:rPr lang="en-US" sz="1050" dirty="0">
                <a:solidFill>
                  <a:srgbClr val="231F20"/>
                </a:solidFill>
                <a:effectLst/>
                <a:latin typeface="Arial" panose="020B0604020202020204" pitchFamily="34" charset="0"/>
                <a:ea typeface="Times New Roman" panose="02020603050405020304" pitchFamily="18" charset="0"/>
              </a:rPr>
              <a:t> </a:t>
            </a:r>
            <a:r>
              <a:rPr lang="en-US" sz="1050" i="1" dirty="0">
                <a:solidFill>
                  <a:srgbClr val="231F20"/>
                </a:solidFill>
                <a:effectLst/>
                <a:latin typeface="Arial" panose="020B0604020202020204" pitchFamily="34" charset="0"/>
                <a:ea typeface="Times New Roman" panose="02020603050405020304" pitchFamily="18" charset="0"/>
              </a:rPr>
              <a:t>Proc. ICDCS</a:t>
            </a:r>
            <a:r>
              <a:rPr lang="en-US" sz="1050" dirty="0">
                <a:solidFill>
                  <a:srgbClr val="231F20"/>
                </a:solidFill>
                <a:effectLst/>
                <a:latin typeface="Arial" panose="020B0604020202020204" pitchFamily="34" charset="0"/>
                <a:ea typeface="Times New Roman" panose="02020603050405020304" pitchFamily="18" charset="0"/>
              </a:rPr>
              <a:t>, Macau, China, Jun. 2012, pp. 305–314.</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[22]</a:t>
            </a:r>
            <a:r>
              <a:rPr lang="en-US" sz="1050" dirty="0">
                <a:solidFill>
                  <a:srgbClr val="231F20"/>
                </a:solidFill>
                <a:effectLst/>
                <a:latin typeface="Arial" panose="020B0604020202020204" pitchFamily="34" charset="0"/>
                <a:ea typeface="Times New Roman" panose="02020603050405020304" pitchFamily="18" charset="0"/>
              </a:rPr>
              <a:t> S. Y. Bhat and M. </a:t>
            </a:r>
            <a:r>
              <a:rPr lang="en-US" sz="1050" dirty="0" err="1">
                <a:solidFill>
                  <a:srgbClr val="231F20"/>
                </a:solidFill>
                <a:effectLst/>
                <a:latin typeface="Arial" panose="020B0604020202020204" pitchFamily="34" charset="0"/>
                <a:ea typeface="Times New Roman" panose="02020603050405020304" pitchFamily="18" charset="0"/>
              </a:rPr>
              <a:t>Abulaish</a:t>
            </a:r>
            <a:r>
              <a:rPr lang="en-US" sz="1050" dirty="0">
                <a:solidFill>
                  <a:srgbClr val="231F20"/>
                </a:solidFill>
                <a:effectLst/>
                <a:latin typeface="Arial" panose="020B0604020202020204" pitchFamily="34" charset="0"/>
                <a:ea typeface="Times New Roman" panose="02020603050405020304" pitchFamily="18" charset="0"/>
              </a:rPr>
              <a:t>, “Community-based features for identifying spammers in online social networks,” in </a:t>
            </a:r>
            <a:r>
              <a:rPr lang="en-US" sz="1050" i="1" dirty="0">
                <a:solidFill>
                  <a:srgbClr val="231F20"/>
                </a:solidFill>
                <a:effectLst/>
                <a:latin typeface="Arial" panose="020B0604020202020204" pitchFamily="34" charset="0"/>
                <a:ea typeface="Times New Roman" panose="02020603050405020304" pitchFamily="18" charset="0"/>
              </a:rPr>
              <a:t>Proc. Int. Conf. </a:t>
            </a:r>
            <a:r>
              <a:rPr lang="en-US" sz="1050" i="1" dirty="0" err="1">
                <a:solidFill>
                  <a:srgbClr val="231F20"/>
                </a:solidFill>
                <a:effectLst/>
                <a:latin typeface="Arial" panose="020B0604020202020204" pitchFamily="34" charset="0"/>
                <a:ea typeface="Times New Roman" panose="02020603050405020304" pitchFamily="18" charset="0"/>
              </a:rPr>
              <a:t>Adv.Social</a:t>
            </a:r>
            <a:r>
              <a:rPr lang="en-US" sz="1050" i="1" dirty="0">
                <a:solidFill>
                  <a:srgbClr val="231F20"/>
                </a:solidFill>
                <a:effectLst/>
                <a:latin typeface="Arial" panose="020B0604020202020204" pitchFamily="34" charset="0"/>
                <a:ea typeface="Times New Roman" panose="02020603050405020304" pitchFamily="18" charset="0"/>
              </a:rPr>
              <a:t> </a:t>
            </a:r>
            <a:r>
              <a:rPr lang="en-US" sz="1050" i="1" dirty="0" err="1">
                <a:solidFill>
                  <a:srgbClr val="231F20"/>
                </a:solidFill>
                <a:effectLst/>
                <a:latin typeface="Arial" panose="020B0604020202020204" pitchFamily="34" charset="0"/>
                <a:ea typeface="Times New Roman" panose="02020603050405020304" pitchFamily="18" charset="0"/>
              </a:rPr>
              <a:t>Netw</a:t>
            </a:r>
            <a:r>
              <a:rPr lang="en-US" sz="1050" i="1" dirty="0">
                <a:solidFill>
                  <a:srgbClr val="231F20"/>
                </a:solidFill>
                <a:effectLst/>
                <a:latin typeface="Arial" panose="020B0604020202020204" pitchFamily="34" charset="0"/>
                <a:ea typeface="Times New Roman" panose="02020603050405020304" pitchFamily="18" charset="0"/>
              </a:rPr>
              <a:t>. Anal. Mining</a:t>
            </a:r>
            <a:r>
              <a:rPr lang="en-US" sz="1050" dirty="0">
                <a:solidFill>
                  <a:srgbClr val="231F20"/>
                </a:solidFill>
                <a:effectLst/>
                <a:latin typeface="Arial" panose="020B0604020202020204" pitchFamily="34" charset="0"/>
                <a:ea typeface="Times New Roman" panose="02020603050405020304" pitchFamily="18" charset="0"/>
              </a:rPr>
              <a:t>, Niagara Falls, ON, Canada, Aug. 2013,pp. 100–107.</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[23]</a:t>
            </a:r>
            <a:r>
              <a:rPr lang="en-US" sz="1050" dirty="0">
                <a:solidFill>
                  <a:srgbClr val="231F20"/>
                </a:solidFill>
                <a:effectLst/>
                <a:latin typeface="Arial" panose="020B0604020202020204" pitchFamily="34" charset="0"/>
                <a:ea typeface="Times New Roman" panose="02020603050405020304" pitchFamily="18" charset="0"/>
              </a:rPr>
              <a:t> L. M. Aiello, M. </a:t>
            </a:r>
            <a:r>
              <a:rPr lang="en-US" sz="1050" dirty="0" err="1">
                <a:solidFill>
                  <a:srgbClr val="231F20"/>
                </a:solidFill>
                <a:effectLst/>
                <a:latin typeface="Arial" panose="020B0604020202020204" pitchFamily="34" charset="0"/>
                <a:ea typeface="Times New Roman" panose="02020603050405020304" pitchFamily="18" charset="0"/>
              </a:rPr>
              <a:t>Deplano</a:t>
            </a:r>
            <a:r>
              <a:rPr lang="en-US" sz="1050" dirty="0">
                <a:solidFill>
                  <a:srgbClr val="231F20"/>
                </a:solidFill>
                <a:effectLst/>
                <a:latin typeface="Arial" panose="020B0604020202020204" pitchFamily="34" charset="0"/>
                <a:ea typeface="Times New Roman" panose="02020603050405020304" pitchFamily="18" charset="0"/>
              </a:rPr>
              <a:t>, R. </a:t>
            </a:r>
            <a:r>
              <a:rPr lang="en-US" sz="1050" dirty="0" err="1">
                <a:solidFill>
                  <a:srgbClr val="231F20"/>
                </a:solidFill>
                <a:effectLst/>
                <a:latin typeface="Arial" panose="020B0604020202020204" pitchFamily="34" charset="0"/>
                <a:ea typeface="Times New Roman" panose="02020603050405020304" pitchFamily="18" charset="0"/>
              </a:rPr>
              <a:t>Schifanella</a:t>
            </a:r>
            <a:r>
              <a:rPr lang="en-US" sz="1050" dirty="0">
                <a:solidFill>
                  <a:srgbClr val="231F20"/>
                </a:solidFill>
                <a:effectLst/>
                <a:latin typeface="Arial" panose="020B0604020202020204" pitchFamily="34" charset="0"/>
                <a:ea typeface="Times New Roman" panose="02020603050405020304" pitchFamily="18" charset="0"/>
              </a:rPr>
              <a:t>, and G. Ruffo, “People are strange when you’re a stranger: Impact and influence of bots on </a:t>
            </a:r>
            <a:r>
              <a:rPr lang="en-US" sz="1050" dirty="0" err="1">
                <a:solidFill>
                  <a:srgbClr val="231F20"/>
                </a:solidFill>
                <a:effectLst/>
                <a:latin typeface="Arial" panose="020B0604020202020204" pitchFamily="34" charset="0"/>
                <a:ea typeface="Times New Roman" panose="02020603050405020304" pitchFamily="18" charset="0"/>
              </a:rPr>
              <a:t>socialnetworks</a:t>
            </a:r>
            <a:r>
              <a:rPr lang="en-US" sz="1050" dirty="0">
                <a:solidFill>
                  <a:srgbClr val="231F20"/>
                </a:solidFill>
                <a:effectLst/>
                <a:latin typeface="Arial" panose="020B0604020202020204" pitchFamily="34" charset="0"/>
                <a:ea typeface="Times New Roman" panose="02020603050405020304" pitchFamily="18" charset="0"/>
              </a:rPr>
              <a:t>,” in </a:t>
            </a:r>
            <a:r>
              <a:rPr lang="en-US" sz="1050" i="1" dirty="0">
                <a:solidFill>
                  <a:srgbClr val="231F20"/>
                </a:solidFill>
                <a:effectLst/>
                <a:latin typeface="Arial" panose="020B0604020202020204" pitchFamily="34" charset="0"/>
                <a:ea typeface="Times New Roman" panose="02020603050405020304" pitchFamily="18" charset="0"/>
              </a:rPr>
              <a:t>Proc. AAAI</a:t>
            </a:r>
            <a:r>
              <a:rPr lang="en-US" sz="1050" dirty="0">
                <a:solidFill>
                  <a:srgbClr val="231F20"/>
                </a:solidFill>
                <a:effectLst/>
                <a:latin typeface="Arial" panose="020B0604020202020204" pitchFamily="34" charset="0"/>
                <a:ea typeface="Times New Roman" panose="02020603050405020304" pitchFamily="18" charset="0"/>
              </a:rPr>
              <a:t>, Dublin, Ireland, 2012, pp. 10–17.</a:t>
            </a:r>
            <a:endParaRPr lang="en-IN" sz="1050" dirty="0">
              <a:effectLst/>
              <a:latin typeface="Times New Roman" panose="02020603050405020304" pitchFamily="18" charset="0"/>
              <a:ea typeface="Times New Roman" panose="02020603050405020304" pitchFamily="18" charset="0"/>
            </a:endParaRPr>
          </a:p>
          <a:p>
            <a:r>
              <a:rPr lang="en-US" sz="1050" dirty="0">
                <a:solidFill>
                  <a:srgbClr val="231F20"/>
                </a:solidFill>
                <a:effectLst/>
                <a:latin typeface="Arial" panose="020B0604020202020204" pitchFamily="34" charset="0"/>
                <a:ea typeface="Times New Roman" panose="02020603050405020304" pitchFamily="18" charset="0"/>
              </a:rPr>
              <a:t> </a:t>
            </a:r>
            <a:endParaRPr lang="en-IN" sz="1050" dirty="0">
              <a:effectLst/>
              <a:latin typeface="Times New Roman" panose="02020603050405020304" pitchFamily="18" charset="0"/>
              <a:ea typeface="Times New Roman" panose="02020603050405020304" pitchFamily="18" charset="0"/>
            </a:endParaRPr>
          </a:p>
          <a:p>
            <a:r>
              <a:rPr lang="en-US" sz="1050" b="1" dirty="0">
                <a:solidFill>
                  <a:srgbClr val="231F20"/>
                </a:solidFill>
                <a:effectLst/>
                <a:latin typeface="Arial" panose="020B0604020202020204" pitchFamily="34" charset="0"/>
                <a:ea typeface="Times New Roman" panose="02020603050405020304" pitchFamily="18" charset="0"/>
              </a:rPr>
              <a:t>[24]</a:t>
            </a:r>
            <a:r>
              <a:rPr lang="en-US" sz="1050" dirty="0">
                <a:solidFill>
                  <a:srgbClr val="231F20"/>
                </a:solidFill>
                <a:effectLst/>
                <a:latin typeface="Arial" panose="020B0604020202020204" pitchFamily="34" charset="0"/>
                <a:ea typeface="Times New Roman" panose="02020603050405020304" pitchFamily="18" charset="0"/>
              </a:rPr>
              <a:t> S. </a:t>
            </a:r>
            <a:r>
              <a:rPr lang="en-US" sz="1050" dirty="0" err="1">
                <a:solidFill>
                  <a:srgbClr val="231F20"/>
                </a:solidFill>
                <a:effectLst/>
                <a:latin typeface="Arial" panose="020B0604020202020204" pitchFamily="34" charset="0"/>
                <a:ea typeface="Times New Roman" panose="02020603050405020304" pitchFamily="18" charset="0"/>
              </a:rPr>
              <a:t>Cresci</a:t>
            </a:r>
            <a:r>
              <a:rPr lang="en-US" sz="1050" dirty="0">
                <a:solidFill>
                  <a:srgbClr val="231F20"/>
                </a:solidFill>
                <a:effectLst/>
                <a:latin typeface="Arial" panose="020B0604020202020204" pitchFamily="34" charset="0"/>
                <a:ea typeface="Times New Roman" panose="02020603050405020304" pitchFamily="18" charset="0"/>
              </a:rPr>
              <a:t>, R. D. Pietro, M. </a:t>
            </a:r>
            <a:r>
              <a:rPr lang="en-US" sz="1050" dirty="0" err="1">
                <a:solidFill>
                  <a:srgbClr val="231F20"/>
                </a:solidFill>
                <a:effectLst/>
                <a:latin typeface="Arial" panose="020B0604020202020204" pitchFamily="34" charset="0"/>
                <a:ea typeface="Times New Roman" panose="02020603050405020304" pitchFamily="18" charset="0"/>
              </a:rPr>
              <a:t>Petrocchi</a:t>
            </a:r>
            <a:r>
              <a:rPr lang="en-US" sz="1050" dirty="0">
                <a:solidFill>
                  <a:srgbClr val="231F20"/>
                </a:solidFill>
                <a:effectLst/>
                <a:latin typeface="Arial" panose="020B0604020202020204" pitchFamily="34" charset="0"/>
                <a:ea typeface="Times New Roman" panose="02020603050405020304" pitchFamily="18" charset="0"/>
              </a:rPr>
              <a:t>, A. </a:t>
            </a:r>
            <a:r>
              <a:rPr lang="en-US" sz="1050" dirty="0" err="1">
                <a:solidFill>
                  <a:srgbClr val="231F20"/>
                </a:solidFill>
                <a:effectLst/>
                <a:latin typeface="Arial" panose="020B0604020202020204" pitchFamily="34" charset="0"/>
                <a:ea typeface="Times New Roman" panose="02020603050405020304" pitchFamily="18" charset="0"/>
              </a:rPr>
              <a:t>Spognardi</a:t>
            </a:r>
            <a:r>
              <a:rPr lang="en-US" sz="1050" dirty="0">
                <a:solidFill>
                  <a:srgbClr val="231F20"/>
                </a:solidFill>
                <a:effectLst/>
                <a:latin typeface="Arial" panose="020B0604020202020204" pitchFamily="34" charset="0"/>
                <a:ea typeface="Times New Roman" panose="02020603050405020304" pitchFamily="18" charset="0"/>
              </a:rPr>
              <a:t>, and M. Tesconi, “The paradigm-shift of social spambots: Evidence, theories, and </a:t>
            </a:r>
            <a:r>
              <a:rPr lang="en-US" sz="1050" dirty="0" err="1">
                <a:solidFill>
                  <a:srgbClr val="231F20"/>
                </a:solidFill>
                <a:effectLst/>
                <a:latin typeface="Arial" panose="020B0604020202020204" pitchFamily="34" charset="0"/>
                <a:ea typeface="Times New Roman" panose="02020603050405020304" pitchFamily="18" charset="0"/>
              </a:rPr>
              <a:t>toolsfor</a:t>
            </a:r>
            <a:r>
              <a:rPr lang="en-US" sz="1050" dirty="0">
                <a:solidFill>
                  <a:srgbClr val="231F20"/>
                </a:solidFill>
                <a:effectLst/>
                <a:latin typeface="Arial" panose="020B0604020202020204" pitchFamily="34" charset="0"/>
                <a:ea typeface="Times New Roman" panose="02020603050405020304" pitchFamily="18" charset="0"/>
              </a:rPr>
              <a:t> the arms race,” in </a:t>
            </a:r>
            <a:r>
              <a:rPr lang="en-US" sz="1050" i="1" dirty="0">
                <a:solidFill>
                  <a:srgbClr val="231F20"/>
                </a:solidFill>
                <a:effectLst/>
                <a:latin typeface="Arial" panose="020B0604020202020204" pitchFamily="34" charset="0"/>
                <a:ea typeface="Times New Roman" panose="02020603050405020304" pitchFamily="18" charset="0"/>
              </a:rPr>
              <a:t>Proc. WWW</a:t>
            </a:r>
            <a:r>
              <a:rPr lang="en-US" sz="1050" dirty="0">
                <a:solidFill>
                  <a:srgbClr val="231F20"/>
                </a:solidFill>
                <a:effectLst/>
                <a:latin typeface="Arial" panose="020B0604020202020204" pitchFamily="34" charset="0"/>
                <a:ea typeface="Times New Roman" panose="02020603050405020304" pitchFamily="18" charset="0"/>
              </a:rPr>
              <a:t>, Perth, WA, Australia, 2017,pp.</a:t>
            </a:r>
            <a:endParaRPr lang="en-IN" sz="105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349352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B1089-2423-60B8-30C6-96A190F5A8E0}"/>
              </a:ext>
            </a:extLst>
          </p:cNvPr>
          <p:cNvSpPr txBox="1"/>
          <p:nvPr/>
        </p:nvSpPr>
        <p:spPr>
          <a:xfrm>
            <a:off x="1411941" y="2228671"/>
            <a:ext cx="9368117" cy="1200329"/>
          </a:xfrm>
          <a:prstGeom prst="rect">
            <a:avLst/>
          </a:prstGeom>
          <a:noFill/>
        </p:spPr>
        <p:txBody>
          <a:bodyPr wrap="square" rtlCol="0">
            <a:spAutoFit/>
          </a:bodyPr>
          <a:lstStyle/>
          <a:p>
            <a:pPr algn="ctr"/>
            <a:r>
              <a:rPr lang="en-US" sz="7200" dirty="0"/>
              <a:t>THANK   YOU!</a:t>
            </a:r>
            <a:endParaRPr lang="en-IN" sz="7200" dirty="0"/>
          </a:p>
        </p:txBody>
      </p:sp>
    </p:spTree>
    <p:extLst>
      <p:ext uri="{BB962C8B-B14F-4D97-AF65-F5344CB8AC3E}">
        <p14:creationId xmlns:p14="http://schemas.microsoft.com/office/powerpoint/2010/main" val="427796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F786-3D14-8C06-2EFF-E78EDDC8456C}"/>
              </a:ext>
            </a:extLst>
          </p:cNvPr>
          <p:cNvSpPr>
            <a:spLocks noGrp="1"/>
          </p:cNvSpPr>
          <p:nvPr>
            <p:ph type="title"/>
          </p:nvPr>
        </p:nvSpPr>
        <p:spPr>
          <a:xfrm>
            <a:off x="838200" y="365125"/>
            <a:ext cx="10515600" cy="755463"/>
          </a:xfrm>
        </p:spPr>
        <p:txBody>
          <a:bodyPr/>
          <a:lstStyle/>
          <a:p>
            <a:r>
              <a:rPr lang="en-US" dirty="0"/>
              <a:t>Screenshots of execution </a:t>
            </a:r>
            <a:endParaRPr lang="en-IN" dirty="0"/>
          </a:p>
        </p:txBody>
      </p:sp>
      <p:pic>
        <p:nvPicPr>
          <p:cNvPr id="4" name="Picture 3">
            <a:extLst>
              <a:ext uri="{FF2B5EF4-FFF2-40B4-BE49-F238E27FC236}">
                <a16:creationId xmlns:a16="http://schemas.microsoft.com/office/drawing/2014/main" id="{847631CE-1131-55E3-DE12-259FDF83C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282" y="1941886"/>
            <a:ext cx="8090647" cy="4550989"/>
          </a:xfrm>
          <a:prstGeom prst="rect">
            <a:avLst/>
          </a:prstGeom>
        </p:spPr>
      </p:pic>
      <p:sp>
        <p:nvSpPr>
          <p:cNvPr id="5" name="TextBox 4">
            <a:extLst>
              <a:ext uri="{FF2B5EF4-FFF2-40B4-BE49-F238E27FC236}">
                <a16:creationId xmlns:a16="http://schemas.microsoft.com/office/drawing/2014/main" id="{3F480098-8700-C1EC-4F9B-80A48707C69E}"/>
              </a:ext>
            </a:extLst>
          </p:cNvPr>
          <p:cNvSpPr txBox="1"/>
          <p:nvPr/>
        </p:nvSpPr>
        <p:spPr>
          <a:xfrm>
            <a:off x="986118" y="1237129"/>
            <a:ext cx="8417858" cy="369332"/>
          </a:xfrm>
          <a:prstGeom prst="rect">
            <a:avLst/>
          </a:prstGeom>
          <a:noFill/>
        </p:spPr>
        <p:txBody>
          <a:bodyPr wrap="square" rtlCol="0">
            <a:spAutoFit/>
          </a:bodyPr>
          <a:lstStyle/>
          <a:p>
            <a:r>
              <a:rPr lang="en-US" dirty="0"/>
              <a:t>Home page of the program</a:t>
            </a:r>
            <a:endParaRPr lang="en-IN" dirty="0"/>
          </a:p>
        </p:txBody>
      </p:sp>
    </p:spTree>
    <p:extLst>
      <p:ext uri="{BB962C8B-B14F-4D97-AF65-F5344CB8AC3E}">
        <p14:creationId xmlns:p14="http://schemas.microsoft.com/office/powerpoint/2010/main" val="276902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A78E-EC7A-F274-FB11-06A46DBC1314}"/>
              </a:ext>
            </a:extLst>
          </p:cNvPr>
          <p:cNvSpPr>
            <a:spLocks noGrp="1"/>
          </p:cNvSpPr>
          <p:nvPr>
            <p:ph type="title"/>
          </p:nvPr>
        </p:nvSpPr>
        <p:spPr>
          <a:xfrm>
            <a:off x="838200" y="365126"/>
            <a:ext cx="10430435" cy="513416"/>
          </a:xfrm>
        </p:spPr>
        <p:txBody>
          <a:bodyPr>
            <a:normAutofit fontScale="90000"/>
          </a:bodyPr>
          <a:lstStyle/>
          <a:p>
            <a:r>
              <a:rPr lang="en-US" dirty="0"/>
              <a:t>User login page</a:t>
            </a:r>
            <a:endParaRPr lang="en-IN" dirty="0"/>
          </a:p>
        </p:txBody>
      </p:sp>
      <p:pic>
        <p:nvPicPr>
          <p:cNvPr id="4" name="Picture 3">
            <a:extLst>
              <a:ext uri="{FF2B5EF4-FFF2-40B4-BE49-F238E27FC236}">
                <a16:creationId xmlns:a16="http://schemas.microsoft.com/office/drawing/2014/main" id="{C88EDC49-F22A-981A-5D01-8657BDCDA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306" y="1233393"/>
            <a:ext cx="9350188" cy="5259481"/>
          </a:xfrm>
          <a:prstGeom prst="rect">
            <a:avLst/>
          </a:prstGeom>
        </p:spPr>
      </p:pic>
    </p:spTree>
    <p:extLst>
      <p:ext uri="{BB962C8B-B14F-4D97-AF65-F5344CB8AC3E}">
        <p14:creationId xmlns:p14="http://schemas.microsoft.com/office/powerpoint/2010/main" val="368783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F264-0C76-D17E-D1F5-70C8396E5B9C}"/>
              </a:ext>
            </a:extLst>
          </p:cNvPr>
          <p:cNvSpPr>
            <a:spLocks noGrp="1"/>
          </p:cNvSpPr>
          <p:nvPr>
            <p:ph type="title"/>
          </p:nvPr>
        </p:nvSpPr>
        <p:spPr>
          <a:xfrm>
            <a:off x="838200" y="365126"/>
            <a:ext cx="10295965" cy="647886"/>
          </a:xfrm>
        </p:spPr>
        <p:txBody>
          <a:bodyPr>
            <a:normAutofit fontScale="90000"/>
          </a:bodyPr>
          <a:lstStyle/>
          <a:p>
            <a:r>
              <a:rPr lang="en-US" dirty="0"/>
              <a:t>User successful login in to the web app</a:t>
            </a:r>
            <a:endParaRPr lang="en-IN" dirty="0"/>
          </a:p>
        </p:txBody>
      </p:sp>
      <p:pic>
        <p:nvPicPr>
          <p:cNvPr id="4" name="Picture 3">
            <a:extLst>
              <a:ext uri="{FF2B5EF4-FFF2-40B4-BE49-F238E27FC236}">
                <a16:creationId xmlns:a16="http://schemas.microsoft.com/office/drawing/2014/main" id="{4CFA0ACF-8B37-C83B-BCD4-EFA73602D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24" y="1132540"/>
            <a:ext cx="9529482" cy="5360334"/>
          </a:xfrm>
          <a:prstGeom prst="rect">
            <a:avLst/>
          </a:prstGeom>
        </p:spPr>
      </p:pic>
    </p:spTree>
    <p:extLst>
      <p:ext uri="{BB962C8B-B14F-4D97-AF65-F5344CB8AC3E}">
        <p14:creationId xmlns:p14="http://schemas.microsoft.com/office/powerpoint/2010/main" val="121852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EBD0-E783-00AE-7ABA-3111ADBC1CAB}"/>
              </a:ext>
            </a:extLst>
          </p:cNvPr>
          <p:cNvSpPr>
            <a:spLocks noGrp="1"/>
          </p:cNvSpPr>
          <p:nvPr>
            <p:ph type="title"/>
          </p:nvPr>
        </p:nvSpPr>
        <p:spPr>
          <a:xfrm>
            <a:off x="838200" y="338231"/>
            <a:ext cx="10260106" cy="504451"/>
          </a:xfrm>
        </p:spPr>
        <p:txBody>
          <a:bodyPr>
            <a:normAutofit fontScale="90000"/>
          </a:bodyPr>
          <a:lstStyle/>
          <a:p>
            <a:r>
              <a:rPr lang="en-US" dirty="0"/>
              <a:t>Successful creation of tweet</a:t>
            </a:r>
            <a:endParaRPr lang="en-IN" dirty="0"/>
          </a:p>
        </p:txBody>
      </p:sp>
      <p:pic>
        <p:nvPicPr>
          <p:cNvPr id="4" name="Picture 3">
            <a:extLst>
              <a:ext uri="{FF2B5EF4-FFF2-40B4-BE49-F238E27FC236}">
                <a16:creationId xmlns:a16="http://schemas.microsoft.com/office/drawing/2014/main" id="{0BC45D2F-B080-F052-BE9D-23578702F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82487"/>
            <a:ext cx="9932894" cy="5587253"/>
          </a:xfrm>
          <a:prstGeom prst="rect">
            <a:avLst/>
          </a:prstGeom>
        </p:spPr>
      </p:pic>
    </p:spTree>
    <p:extLst>
      <p:ext uri="{BB962C8B-B14F-4D97-AF65-F5344CB8AC3E}">
        <p14:creationId xmlns:p14="http://schemas.microsoft.com/office/powerpoint/2010/main" val="117148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9D5E-122F-C985-6C60-34AFF43E6D2B}"/>
              </a:ext>
            </a:extLst>
          </p:cNvPr>
          <p:cNvSpPr>
            <a:spLocks noGrp="1"/>
          </p:cNvSpPr>
          <p:nvPr>
            <p:ph type="title"/>
          </p:nvPr>
        </p:nvSpPr>
        <p:spPr>
          <a:xfrm>
            <a:off x="838200" y="365126"/>
            <a:ext cx="9659471" cy="692710"/>
          </a:xfrm>
        </p:spPr>
        <p:txBody>
          <a:bodyPr>
            <a:normAutofit fontScale="90000"/>
          </a:bodyPr>
          <a:lstStyle/>
          <a:p>
            <a:r>
              <a:rPr lang="en-US" dirty="0"/>
              <a:t>Viewing user profile</a:t>
            </a:r>
            <a:endParaRPr lang="en-IN" dirty="0"/>
          </a:p>
        </p:txBody>
      </p:sp>
      <p:pic>
        <p:nvPicPr>
          <p:cNvPr id="4" name="Picture 3">
            <a:extLst>
              <a:ext uri="{FF2B5EF4-FFF2-40B4-BE49-F238E27FC236}">
                <a16:creationId xmlns:a16="http://schemas.microsoft.com/office/drawing/2014/main" id="{C2F143BB-0A11-AA9E-31A0-473B8A15A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870" y="1260661"/>
            <a:ext cx="9520518" cy="5355291"/>
          </a:xfrm>
          <a:prstGeom prst="rect">
            <a:avLst/>
          </a:prstGeom>
        </p:spPr>
      </p:pic>
    </p:spTree>
    <p:extLst>
      <p:ext uri="{BB962C8B-B14F-4D97-AF65-F5344CB8AC3E}">
        <p14:creationId xmlns:p14="http://schemas.microsoft.com/office/powerpoint/2010/main" val="69767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6B4B-F0B5-778B-CB0A-E2E69662AE96}"/>
              </a:ext>
            </a:extLst>
          </p:cNvPr>
          <p:cNvSpPr>
            <a:spLocks noGrp="1"/>
          </p:cNvSpPr>
          <p:nvPr>
            <p:ph type="title"/>
          </p:nvPr>
        </p:nvSpPr>
        <p:spPr>
          <a:xfrm>
            <a:off x="838200" y="365126"/>
            <a:ext cx="10394576" cy="665816"/>
          </a:xfrm>
        </p:spPr>
        <p:txBody>
          <a:bodyPr>
            <a:normAutofit fontScale="90000"/>
          </a:bodyPr>
          <a:lstStyle/>
          <a:p>
            <a:r>
              <a:rPr lang="en-US" dirty="0"/>
              <a:t>User looking at his all tweets</a:t>
            </a:r>
            <a:endParaRPr lang="en-IN" dirty="0"/>
          </a:p>
        </p:txBody>
      </p:sp>
      <p:pic>
        <p:nvPicPr>
          <p:cNvPr id="4" name="Picture 3">
            <a:extLst>
              <a:ext uri="{FF2B5EF4-FFF2-40B4-BE49-F238E27FC236}">
                <a16:creationId xmlns:a16="http://schemas.microsoft.com/office/drawing/2014/main" id="{A7933005-694A-0D57-C8A9-2920E7C2B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76" y="1129552"/>
            <a:ext cx="9753600" cy="5486400"/>
          </a:xfrm>
          <a:prstGeom prst="rect">
            <a:avLst/>
          </a:prstGeom>
        </p:spPr>
      </p:pic>
    </p:spTree>
    <p:extLst>
      <p:ext uri="{BB962C8B-B14F-4D97-AF65-F5344CB8AC3E}">
        <p14:creationId xmlns:p14="http://schemas.microsoft.com/office/powerpoint/2010/main" val="358912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0FE0-DAC6-6DD4-A7B0-2FE1626E38D4}"/>
              </a:ext>
            </a:extLst>
          </p:cNvPr>
          <p:cNvSpPr>
            <a:spLocks noGrp="1"/>
          </p:cNvSpPr>
          <p:nvPr>
            <p:ph type="title"/>
          </p:nvPr>
        </p:nvSpPr>
        <p:spPr>
          <a:xfrm>
            <a:off x="838200" y="365126"/>
            <a:ext cx="10376647" cy="585134"/>
          </a:xfrm>
        </p:spPr>
        <p:txBody>
          <a:bodyPr>
            <a:normAutofit fontScale="90000"/>
          </a:bodyPr>
          <a:lstStyle/>
          <a:p>
            <a:r>
              <a:rPr lang="en-US" dirty="0"/>
              <a:t>Admin login page</a:t>
            </a:r>
            <a:endParaRPr lang="en-IN" dirty="0"/>
          </a:p>
        </p:txBody>
      </p:sp>
      <p:pic>
        <p:nvPicPr>
          <p:cNvPr id="4" name="Picture 3">
            <a:extLst>
              <a:ext uri="{FF2B5EF4-FFF2-40B4-BE49-F238E27FC236}">
                <a16:creationId xmlns:a16="http://schemas.microsoft.com/office/drawing/2014/main" id="{253DE09D-F7D5-A96B-AD7D-D10EC1150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406" y="1019080"/>
            <a:ext cx="9731188" cy="5473794"/>
          </a:xfrm>
          <a:prstGeom prst="rect">
            <a:avLst/>
          </a:prstGeom>
        </p:spPr>
      </p:pic>
    </p:spTree>
    <p:extLst>
      <p:ext uri="{BB962C8B-B14F-4D97-AF65-F5344CB8AC3E}">
        <p14:creationId xmlns:p14="http://schemas.microsoft.com/office/powerpoint/2010/main" val="206841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1654</Words>
  <Application>Microsoft Office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Andalus</vt:lpstr>
      <vt:lpstr>Arial</vt:lpstr>
      <vt:lpstr>Calibri</vt:lpstr>
      <vt:lpstr>Calibri Light</vt:lpstr>
      <vt:lpstr>Times New Roman</vt:lpstr>
      <vt:lpstr>Wingdings</vt:lpstr>
      <vt:lpstr>Office Theme</vt:lpstr>
      <vt:lpstr>A Hybrid Approach for Detecting Automated Spammers in Twitter</vt:lpstr>
      <vt:lpstr>Contents</vt:lpstr>
      <vt:lpstr>Screenshots of execution </vt:lpstr>
      <vt:lpstr>User login page</vt:lpstr>
      <vt:lpstr>User successful login in to the web app</vt:lpstr>
      <vt:lpstr>Successful creation of tweet</vt:lpstr>
      <vt:lpstr>Viewing user profile</vt:lpstr>
      <vt:lpstr>User looking at his all tweets</vt:lpstr>
      <vt:lpstr>Admin login page</vt:lpstr>
      <vt:lpstr>Admin welcome page</vt:lpstr>
      <vt:lpstr>Admin viewing all user tweets for any spamming</vt:lpstr>
      <vt:lpstr>PowerPoint Presentation</vt:lpstr>
      <vt:lpstr>Predefined spam filter list</vt:lpstr>
      <vt:lpstr>Admin looking at the spamming accounts based on the filters applied</vt:lpstr>
      <vt:lpstr>Test cases</vt:lpstr>
      <vt:lpstr>PowerPoint Presentation</vt:lpstr>
      <vt:lpstr>Conclusion</vt:lpstr>
      <vt:lpstr>Future work</vt:lpstr>
      <vt:lpstr>References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Hybrid Approach for Detecting Automated Spammers in Twitter</dc:title>
  <dc:creator>Polu Sai Ashish</dc:creator>
  <cp:lastModifiedBy>Polu Sai Ashish</cp:lastModifiedBy>
  <cp:revision>2</cp:revision>
  <dcterms:created xsi:type="dcterms:W3CDTF">2022-06-24T20:43:34Z</dcterms:created>
  <dcterms:modified xsi:type="dcterms:W3CDTF">2022-07-20T06:11:58Z</dcterms:modified>
</cp:coreProperties>
</file>